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4233" r:id="rId4"/>
  </p:sldMasterIdLst>
  <p:notesMasterIdLst>
    <p:notesMasterId r:id="rId17"/>
  </p:notesMasterIdLst>
  <p:handoutMasterIdLst>
    <p:handoutMasterId r:id="rId18"/>
  </p:handoutMasterIdLst>
  <p:sldIdLst>
    <p:sldId id="2147472843" r:id="rId5"/>
    <p:sldId id="262" r:id="rId6"/>
    <p:sldId id="6046" r:id="rId7"/>
    <p:sldId id="2147472844" r:id="rId8"/>
    <p:sldId id="2147472855" r:id="rId9"/>
    <p:sldId id="2147472845" r:id="rId10"/>
    <p:sldId id="2147472846" r:id="rId11"/>
    <p:sldId id="2147472851" r:id="rId12"/>
    <p:sldId id="2147472856" r:id="rId13"/>
    <p:sldId id="2147472831" r:id="rId14"/>
    <p:sldId id="274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uff, Phil" initials="CP" lastIdx="19" clrIdx="0">
    <p:extLst>
      <p:ext uri="{19B8F6BF-5375-455C-9EA6-DF929625EA0E}">
        <p15:presenceInfo xmlns:p15="http://schemas.microsoft.com/office/powerpoint/2012/main" userId="S::pcuff@uk.imshealth.com::b7d5fd34-5b99-43c6-ad02-d83ef6d54950" providerId="AD"/>
      </p:ext>
    </p:extLst>
  </p:cmAuthor>
  <p:cmAuthor id="2" name="Brennan, Garrett" initials="BG" lastIdx="44" clrIdx="1">
    <p:extLst>
      <p:ext uri="{19B8F6BF-5375-455C-9EA6-DF929625EA0E}">
        <p15:presenceInfo xmlns:p15="http://schemas.microsoft.com/office/powerpoint/2012/main" userId="S::garrett.brennan@iqvia.com::f51c084c-3184-4a42-830a-e5e0d05a3259" providerId="AD"/>
      </p:ext>
    </p:extLst>
  </p:cmAuthor>
  <p:cmAuthor id="3" name="LeBouef, David" initials="LD" lastIdx="29" clrIdx="2">
    <p:extLst>
      <p:ext uri="{19B8F6BF-5375-455C-9EA6-DF929625EA0E}">
        <p15:presenceInfo xmlns:p15="http://schemas.microsoft.com/office/powerpoint/2012/main" userId="S::David.LeBouef@quintiles.com::2263cf62-1491-4aba-8ffd-841d72c8fe6e" providerId="AD"/>
      </p:ext>
    </p:extLst>
  </p:cmAuthor>
  <p:cmAuthor id="4" name="Punzel, Natalie" initials="PN" lastIdx="3" clrIdx="3">
    <p:extLst>
      <p:ext uri="{19B8F6BF-5375-455C-9EA6-DF929625EA0E}">
        <p15:presenceInfo xmlns:p15="http://schemas.microsoft.com/office/powerpoint/2012/main" userId="S::natalie.punzel@iqvia.com::5f19c317-720b-4eef-ab92-8b1481ee52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87"/>
    <a:srgbClr val="00A3E0"/>
    <a:srgbClr val="DA291C"/>
    <a:srgbClr val="43B02A"/>
    <a:srgbClr val="00BFB3"/>
    <a:srgbClr val="7FD1EF"/>
    <a:srgbClr val="40BAE8"/>
    <a:srgbClr val="BFD4E1"/>
    <a:srgbClr val="CBE0F3"/>
    <a:srgbClr val="7FAA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FED3A4-755A-20A6-A09D-DF799E51C685}" v="1" dt="2024-12-19T13:55:53.267"/>
    <p1510:client id="{55CE809F-3C91-234B-9671-0D9F5EBC896D}" v="1" dt="2024-12-19T11:13:17.563"/>
    <p1510:client id="{66168F9B-0AE1-5B7D-609C-6F4F62C8794E}" v="23" dt="2024-12-19T08:14:25.152"/>
    <p1510:client id="{F0E1D2DB-87A0-4E07-A9B2-1DE2709970E8}" v="1" dt="2024-12-19T15:04:00.5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0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94675" y="279807"/>
            <a:ext cx="4393055" cy="367959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b="1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94675" y="669145"/>
            <a:ext cx="4393055" cy="153245"/>
          </a:xfrm>
          <a:prstGeom prst="rect">
            <a:avLst/>
          </a:prstGeom>
        </p:spPr>
        <p:txBody>
          <a:bodyPr vert="horz" lIns="93324" tIns="0" rIns="93324" bIns="0" rtlCol="0">
            <a:noAutofit/>
          </a:bodyPr>
          <a:lstStyle>
            <a:lvl1pPr algn="r">
              <a:defRPr sz="1200"/>
            </a:lvl1pPr>
          </a:lstStyle>
          <a:p>
            <a:pPr algn="l"/>
            <a:fld id="{E7A8D578-5E90-413C-9512-130603CF2639}" type="datetimeFigureOut">
              <a:rPr lang="en-US" sz="1000" i="1"/>
              <a:pPr algn="l"/>
              <a:t>12/19/2024</a:t>
            </a:fld>
            <a:endParaRPr lang="en-US" sz="1000" i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94679" y="8780243"/>
            <a:ext cx="2893517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sz="1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06470" y="8780243"/>
            <a:ext cx="1221955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D32B792-199B-4EBF-B605-6F6C876EB442}" type="slidenum">
              <a:rPr lang="en-US" sz="1000"/>
              <a:t>‹#›</a:t>
            </a:fld>
            <a:endParaRPr lang="en-US" sz="100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1AEB31D-785F-4037-AF55-C38B1E926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14260" y="335950"/>
            <a:ext cx="1414165" cy="25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0287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99926" y="329698"/>
            <a:ext cx="4476874" cy="418910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928" y="770386"/>
            <a:ext cx="4476872" cy="232010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000" i="1">
                <a:solidFill>
                  <a:schemeClr val="tx1"/>
                </a:solidFill>
              </a:defRPr>
            </a:lvl1pPr>
          </a:lstStyle>
          <a:p>
            <a:fld id="{29C70E8E-131E-4657-A195-2844EFBAE789}" type="datetimeFigureOut">
              <a:rPr lang="en-US" smtClean="0"/>
              <a:pPr/>
              <a:t>12/19/2024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16438" y="6921500"/>
            <a:ext cx="2687637" cy="1512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96415" y="1314911"/>
            <a:ext cx="6230270" cy="5259642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9639" y="8780243"/>
            <a:ext cx="927049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A61E296-9532-40C3-9174-581AD2B774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6A11F1A-D1FF-4159-B849-47DB71239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9581" y="397611"/>
            <a:ext cx="1173592" cy="37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29967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1174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28600" indent="-111125" algn="l" defTabSz="914400" rtl="0" eaLnBrk="1" latinLnBrk="0" hangingPunct="1">
      <a:spcBef>
        <a:spcPts val="400"/>
      </a:spcBef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460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›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12763" indent="-166688" algn="l" defTabSz="914400" rtl="0" eaLnBrk="1" latinLnBrk="0" hangingPunct="1">
      <a:spcBef>
        <a:spcPts val="400"/>
      </a:spcBef>
      <a:buFont typeface="Arial" panose="020B0604020202020204" pitchFamily="34" charset="0"/>
      <a:buChar char="»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630238" indent="-117475" algn="l" defTabSz="914400" rtl="0" eaLnBrk="1" latinLnBrk="0" hangingPunct="1">
      <a:spcBef>
        <a:spcPts val="400"/>
      </a:spcBef>
      <a:buSzPct val="75000"/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1E296-9532-40C3-9174-581AD2B7748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62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1E296-9532-40C3-9174-581AD2B7748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73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7C527-D302-0D4C-8820-8247C93BFD8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465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6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Charcoal - IQVIA">
    <p:bg>
      <p:bgPr>
        <a:gradFill>
          <a:gsLst>
            <a:gs pos="20000">
              <a:schemeClr val="tx1"/>
            </a:gs>
            <a:gs pos="80000">
              <a:srgbClr val="606B7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>
            <a:extLst>
              <a:ext uri="{FF2B5EF4-FFF2-40B4-BE49-F238E27FC236}">
                <a16:creationId xmlns:a16="http://schemas.microsoft.com/office/drawing/2014/main" id="{70EE6CC4-BDAD-452E-AE32-77E9A1B11636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959CA0"/>
                </a:solidFill>
                <a:ea typeface="Arial" charset="0"/>
                <a:cs typeface="Arial" charset="0"/>
              </a:rPr>
              <a:t>© 2020. All rights reserved. IQVIA</a:t>
            </a:r>
            <a:r>
              <a:rPr lang="en-US" sz="800" baseline="30000">
                <a:solidFill>
                  <a:srgbClr val="959CA0"/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rgbClr val="959CA0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  <a:endParaRPr lang="en-US" sz="800" kern="1200">
              <a:solidFill>
                <a:srgbClr val="959CA0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21604DCE-2860-47E1-9A45-B850AE2D5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Subheads are 24pt Arial Italic sentence case and can be 2 lines.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4A4E4609-F19E-4DD3-A900-7CA905D6E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 36pt Arial Bold Title Case Should Be No More Than 2 Lines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BB2AC513-3F13-403A-8294-79335D9E76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F8B223-93F9-9E4B-8F7C-EC9FC4ACDAD5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676A8BEE-D814-7949-9114-89017682369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796E5C83-B5E5-1D4C-84FB-62353DC44BD9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694892D-C7AC-A442-B8F6-4CDEB7DD8228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6671C44A-5B20-DD46-8500-55C2BAA1DA5A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F7C616C-CE7B-444E-93B8-D347D03AD088}"/>
              </a:ext>
            </a:extLst>
          </p:cNvPr>
          <p:cNvSpPr/>
          <p:nvPr/>
        </p:nvSpPr>
        <p:spPr>
          <a:xfrm>
            <a:off x="8810601" y="-1043234"/>
            <a:ext cx="365760" cy="36812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57602089-F58B-C84C-B4AB-BF6733B00F42}"/>
              </a:ext>
            </a:extLst>
          </p:cNvPr>
          <p:cNvSpPr>
            <a:spLocks noChangeAspect="1"/>
          </p:cNvSpPr>
          <p:nvPr/>
        </p:nvSpPr>
        <p:spPr>
          <a:xfrm>
            <a:off x="9432234" y="-1043234"/>
            <a:ext cx="545114" cy="54864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E3FE531-84E1-CA40-A404-BB9DBCC1632F}"/>
              </a:ext>
            </a:extLst>
          </p:cNvPr>
          <p:cNvSpPr>
            <a:spLocks noChangeAspect="1"/>
          </p:cNvSpPr>
          <p:nvPr/>
        </p:nvSpPr>
        <p:spPr>
          <a:xfrm>
            <a:off x="8373024" y="-1043234"/>
            <a:ext cx="181705" cy="18288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8E3D6F47-43BF-4540-9690-AE662057D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03678" y="443432"/>
            <a:ext cx="0" cy="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E8E2C89B-7571-F544-938F-C999797826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A849D536-F609-A744-B36A-8BFB5245F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03678" y="443432"/>
            <a:ext cx="0" cy="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C389885A-662E-5947-8436-A98DDE93BD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2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2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D88AF363-7A35-104E-9A0A-BC860A4A42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26"/>
            <a:ext cx="7492481" cy="457784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404112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i="0" baseline="0">
                <a:solidFill>
                  <a:schemeClr val="accent1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/>
              <a:t>Callouts are 20pt Arial Bold sentence case lorem ipsum dolor 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</a:t>
            </a:r>
            <a:r>
              <a:rPr lang="en-US" noProof="0"/>
              <a:t> </a:t>
            </a:r>
            <a:r>
              <a:rPr lang="en-US" noProof="0" err="1"/>
              <a:t>tetuer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r>
              <a:rPr lang="en-US" noProof="0"/>
              <a:t> </a:t>
            </a:r>
            <a:r>
              <a:rPr lang="en-US" noProof="0" err="1"/>
              <a:t>elit</a:t>
            </a:r>
            <a:r>
              <a:rPr lang="en-US" noProof="0"/>
              <a:t>, </a:t>
            </a:r>
            <a:r>
              <a:rPr lang="en-US" noProof="0" err="1"/>
              <a:t>sed</a:t>
            </a:r>
            <a:r>
              <a:rPr lang="en-US" noProof="0"/>
              <a:t> </a:t>
            </a:r>
            <a:r>
              <a:rPr lang="en-US" noProof="0" err="1"/>
              <a:t>diam</a:t>
            </a:r>
            <a:r>
              <a:rPr lang="en-US" noProof="0"/>
              <a:t> </a:t>
            </a:r>
            <a:r>
              <a:rPr lang="en-US" noProof="0" err="1"/>
              <a:t>nonummy</a:t>
            </a:r>
            <a:r>
              <a:rPr lang="en-US" noProof="0"/>
              <a:t> </a:t>
            </a:r>
            <a:r>
              <a:rPr lang="en-US" noProof="0" err="1"/>
              <a:t>nibh</a:t>
            </a:r>
            <a:r>
              <a:rPr lang="en-US" noProof="0"/>
              <a:t> </a:t>
            </a:r>
            <a:r>
              <a:rPr lang="en-US" noProof="0" err="1"/>
              <a:t>euismod</a:t>
            </a:r>
            <a:r>
              <a:rPr lang="en-US" noProof="0"/>
              <a:t> </a:t>
            </a:r>
            <a:r>
              <a:rPr lang="en-US" noProof="0" err="1"/>
              <a:t>tincidunt</a:t>
            </a:r>
            <a:r>
              <a:rPr lang="en-US" noProof="0"/>
              <a:t> </a:t>
            </a:r>
            <a:r>
              <a:rPr lang="en-US" noProof="0" err="1"/>
              <a:t>ut</a:t>
            </a:r>
            <a:r>
              <a:rPr lang="en-US" noProof="0"/>
              <a:t> </a:t>
            </a:r>
            <a:r>
              <a:rPr lang="en-US" noProof="0" err="1"/>
              <a:t>laoreet</a:t>
            </a:r>
            <a:r>
              <a:rPr lang="en-US" noProof="0"/>
              <a:t> dolore magna </a:t>
            </a:r>
            <a:r>
              <a:rPr lang="en-US" noProof="0" err="1"/>
              <a:t>aliquam</a:t>
            </a:r>
            <a:r>
              <a:rPr lang="en-US" noProof="0"/>
              <a:t> </a:t>
            </a:r>
            <a:r>
              <a:rPr lang="en-US" noProof="0" err="1"/>
              <a:t>erat</a:t>
            </a:r>
            <a:r>
              <a:rPr lang="en-US" noProof="0"/>
              <a:t> </a:t>
            </a:r>
            <a:r>
              <a:rPr lang="en-US" noProof="0" err="1"/>
              <a:t>volutpat</a:t>
            </a:r>
            <a:r>
              <a:rPr lang="en-US" noProof="0"/>
              <a:t>. 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60" name="Footer Placeholder 4">
            <a:extLst>
              <a:ext uri="{FF2B5EF4-FFF2-40B4-BE49-F238E27FC236}">
                <a16:creationId xmlns:a16="http://schemas.microsoft.com/office/drawing/2014/main" id="{02449CD6-629F-D647-95E7-AF3F9E15C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B5C6CE-599B-D241-B11C-1899212B39F3}"/>
              </a:ext>
            </a:extLst>
          </p:cNvPr>
          <p:cNvCxnSpPr>
            <a:cxnSpLocks/>
          </p:cNvCxnSpPr>
          <p:nvPr/>
        </p:nvCxnSpPr>
        <p:spPr>
          <a:xfrm>
            <a:off x="8132063" y="1784927"/>
            <a:ext cx="4148329" cy="0"/>
          </a:xfrm>
          <a:prstGeom prst="line">
            <a:avLst/>
          </a:prstGeom>
          <a:ln w="254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5A70D40F-E06E-4AAC-8094-BC565B24D95E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1328CB7-3B3E-0342-86D5-64775D744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D209FE6-0B0A-D14A-BD31-A3A61564F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7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191135" y="1702626"/>
            <a:ext cx="5532119" cy="458114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92D52BD9-DFA6-1D48-973A-A6C3C874E80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84694" y="1702626"/>
            <a:ext cx="5532119" cy="4577857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2DFA1798-9673-4022-816E-704E37E4DEA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420C18B-DFBF-C046-8D9E-FB3BB18EF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214D20CB-6BD9-3344-8B42-A798B20AE4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2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_NoSubhead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191135" y="1286358"/>
            <a:ext cx="5532119" cy="49941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92D52BD9-DFA6-1D48-973A-A6C3C874E80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84694" y="1286358"/>
            <a:ext cx="5532119" cy="499412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4E4B32-E13F-4B83-8982-BF8073A1DC9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C061BF7-30ED-394B-918A-D1835A35B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E5DB0DA4-0F7F-5045-9BBE-0D82F61E59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2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C2AC1106-6E0D-B341-B75A-C8C2F73E3F26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84694" y="1702626"/>
            <a:ext cx="3621024" cy="4577857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ABC0DBC1-9787-6A4E-A4B1-E0E8BE5E8F02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102230" y="1702627"/>
            <a:ext cx="3621024" cy="457785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88B0BB6F-D4FA-D54D-A387-A1834DE59B82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243462" y="1702627"/>
            <a:ext cx="3621024" cy="457785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id="{2B619D02-ECD0-CE4F-A007-98E4EF45BF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C02E0708-4D86-44F8-B4F9-1E6BEA5F151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F16763F-C469-814B-B3F1-2A463EAEA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E46837B-2F3B-3F49-9B2E-B8C03BCF77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62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lIns="91440" tIns="45720" rIns="91440" bIns="45720"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53" name="Footer Placeholder 4">
            <a:extLst>
              <a:ext uri="{FF2B5EF4-FFF2-40B4-BE49-F238E27FC236}">
                <a16:creationId xmlns:a16="http://schemas.microsoft.com/office/drawing/2014/main" id="{B43D20F7-04AA-0E4D-91D5-5DB9ECAF9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5EA968B8-FA3A-4F62-92E8-E94086C1347B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12220C1-1EAE-C14B-89F3-9751E5993B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849B7DBB-D418-4245-8897-F7BF24A4C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8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head_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55" name="Footer Placeholder 4">
            <a:extLst>
              <a:ext uri="{FF2B5EF4-FFF2-40B4-BE49-F238E27FC236}">
                <a16:creationId xmlns:a16="http://schemas.microsoft.com/office/drawing/2014/main" id="{76ED9213-76D9-7A47-BBC6-21289543AE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1E387831-BA5F-49F6-AA7A-A7D23D1B4F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CBCE073-12D8-9D4F-9B15-2F9BE4AC3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1B41ADD7-88C0-DB40-906A-BEDD0E1B96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6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ooter Placeholder 4">
            <a:extLst>
              <a:ext uri="{FF2B5EF4-FFF2-40B4-BE49-F238E27FC236}">
                <a16:creationId xmlns:a16="http://schemas.microsoft.com/office/drawing/2014/main" id="{EBE92459-5CCD-6042-9D0E-BAC9DA03F8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75C2CC54-E1EC-4DF9-A3B0-2009DB97279A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8B63251-79DB-3544-890F-9DDA614A5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7FE4F4C-058F-1246-9292-27658894B4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6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DEFF783-1996-4984-99EE-7B1AC1AE1A3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16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38658025-8660-B74C-8ED5-6D1A405A1A70}"/>
              </a:ext>
            </a:extLst>
          </p:cNvPr>
          <p:cNvSpPr/>
          <p:nvPr/>
        </p:nvSpPr>
        <p:spPr bwMode="gray">
          <a:xfrm>
            <a:off x="353568" y="0"/>
            <a:ext cx="11484864" cy="6858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FC9B35E8-F292-2B42-952E-06F2F248C6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62418" y="1561892"/>
            <a:ext cx="9163983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System Font Regular"/>
              <a:buChar char="+"/>
              <a:defRPr sz="18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7A9E8FF8-48AE-4B47-8CBF-17FB49CF5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2418" y="823398"/>
            <a:ext cx="9163983" cy="59436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Table of contents or Agenda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1CD0AD-A634-4EA6-AE67-C63B52CE7B06}"/>
              </a:ext>
            </a:extLst>
          </p:cNvPr>
          <p:cNvGrpSpPr/>
          <p:nvPr/>
        </p:nvGrpSpPr>
        <p:grpSpPr>
          <a:xfrm>
            <a:off x="-1" y="260324"/>
            <a:ext cx="1250388" cy="1575820"/>
            <a:chOff x="-1" y="260324"/>
            <a:chExt cx="1250388" cy="1575820"/>
          </a:xfrm>
          <a:solidFill>
            <a:schemeClr val="accent1"/>
          </a:solidFill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2E777F5-EFF3-457A-8259-AC8F3FAFC249}"/>
                </a:ext>
              </a:extLst>
            </p:cNvPr>
            <p:cNvGrpSpPr/>
            <p:nvPr/>
          </p:nvGrpSpPr>
          <p:grpSpPr>
            <a:xfrm>
              <a:off x="686264" y="1652391"/>
              <a:ext cx="564123" cy="183753"/>
              <a:chOff x="876236" y="5534957"/>
              <a:chExt cx="1674271" cy="545364"/>
            </a:xfrm>
            <a:grpFill/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B117E7E6-D510-412B-8045-21F2179CDBFD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79A544B5-B37E-40F9-A3D1-E4A00DF6E89F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EF1038BB-A4E9-41A9-B2F4-23E7F5CD6621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029BE464-4CCF-4D58-8077-7337778D29CA}"/>
                </a:ext>
              </a:extLst>
            </p:cNvPr>
            <p:cNvGrpSpPr/>
            <p:nvPr/>
          </p:nvGrpSpPr>
          <p:grpSpPr>
            <a:xfrm>
              <a:off x="864211" y="1304375"/>
              <a:ext cx="386176" cy="183753"/>
              <a:chOff x="1404367" y="4502072"/>
              <a:chExt cx="1146140" cy="545364"/>
            </a:xfrm>
            <a:grpFill/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D0DC8CC7-4C81-439E-B602-330616AC3184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ECB59EFB-5B99-4637-9821-186308CA811D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7060CC02-8F6C-45AF-9DBE-33B4EAA77FAE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DBE8CF3-142D-438A-880B-7423D1E442C5}"/>
                </a:ext>
              </a:extLst>
            </p:cNvPr>
            <p:cNvGrpSpPr/>
            <p:nvPr/>
          </p:nvGrpSpPr>
          <p:grpSpPr>
            <a:xfrm>
              <a:off x="917753" y="956358"/>
              <a:ext cx="332634" cy="183753"/>
              <a:chOff x="1560101" y="3469185"/>
              <a:chExt cx="987231" cy="545364"/>
            </a:xfrm>
            <a:grpFill/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61D9E7AA-5FDE-45C3-B7AC-F8C06B142069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3502E5E-1590-4501-977E-A406C72F35D0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9849375F-4430-4BAF-8CD8-BABE2895B0CD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C368109-07EC-4B00-B53E-7AA055EEDBEE}"/>
                </a:ext>
              </a:extLst>
            </p:cNvPr>
            <p:cNvGrpSpPr/>
            <p:nvPr/>
          </p:nvGrpSpPr>
          <p:grpSpPr>
            <a:xfrm>
              <a:off x="868078" y="608341"/>
              <a:ext cx="382309" cy="183753"/>
              <a:chOff x="1415887" y="2436300"/>
              <a:chExt cx="1134663" cy="545364"/>
            </a:xfrm>
            <a:grpFill/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458E032A-AC8B-4235-848E-250F4190B814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6E7F926D-F5AA-4D9E-9C81-33784AC45D52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1912F97-C2EB-4275-9791-4E9C64D9ACD9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C16323A1-198A-411C-8014-263092240122}"/>
                </a:ext>
              </a:extLst>
            </p:cNvPr>
            <p:cNvGrpSpPr/>
            <p:nvPr/>
          </p:nvGrpSpPr>
          <p:grpSpPr>
            <a:xfrm>
              <a:off x="693506" y="260324"/>
              <a:ext cx="556881" cy="183753"/>
              <a:chOff x="898206" y="1403413"/>
              <a:chExt cx="1652778" cy="545364"/>
            </a:xfrm>
            <a:grpFill/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EBCE0676-4E25-4F10-A07B-A47F92C7CF81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54E9DB86-0937-4D11-B319-669FF994439C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3D6AB82A-C88A-4E42-B5CF-C687B3371284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54DFB64-FFE8-4762-8BD2-6D5B67A56394}"/>
                </a:ext>
              </a:extLst>
            </p:cNvPr>
            <p:cNvSpPr/>
            <p:nvPr/>
          </p:nvSpPr>
          <p:spPr>
            <a:xfrm>
              <a:off x="0" y="260324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82D6BF1B-7B4E-4715-B3AA-0137D5565B61}"/>
                </a:ext>
              </a:extLst>
            </p:cNvPr>
            <p:cNvSpPr/>
            <p:nvPr/>
          </p:nvSpPr>
          <p:spPr>
            <a:xfrm>
              <a:off x="-1" y="608341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FFECD78-AD3E-430A-825C-361F3F0A6DF1}"/>
                </a:ext>
              </a:extLst>
            </p:cNvPr>
            <p:cNvSpPr/>
            <p:nvPr/>
          </p:nvSpPr>
          <p:spPr>
            <a:xfrm>
              <a:off x="0" y="952508"/>
              <a:ext cx="786403" cy="183006"/>
            </a:xfrm>
            <a:custGeom>
              <a:avLst/>
              <a:gdLst>
                <a:gd name="connsiteX0" fmla="*/ 0 w 786403"/>
                <a:gd name="connsiteY0" fmla="*/ 0 h 183006"/>
                <a:gd name="connsiteX1" fmla="*/ 692936 w 786403"/>
                <a:gd name="connsiteY1" fmla="*/ 0 h 183006"/>
                <a:gd name="connsiteX2" fmla="*/ 692936 w 786403"/>
                <a:gd name="connsiteY2" fmla="*/ 397 h 183006"/>
                <a:gd name="connsiteX3" fmla="*/ 694900 w 786403"/>
                <a:gd name="connsiteY3" fmla="*/ 0 h 183006"/>
                <a:gd name="connsiteX4" fmla="*/ 786403 w 786403"/>
                <a:gd name="connsiteY4" fmla="*/ 91503 h 183006"/>
                <a:gd name="connsiteX5" fmla="*/ 694900 w 786403"/>
                <a:gd name="connsiteY5" fmla="*/ 183006 h 183006"/>
                <a:gd name="connsiteX6" fmla="*/ 692936 w 786403"/>
                <a:gd name="connsiteY6" fmla="*/ 182610 h 183006"/>
                <a:gd name="connsiteX7" fmla="*/ 692936 w 786403"/>
                <a:gd name="connsiteY7" fmla="*/ 183006 h 183006"/>
                <a:gd name="connsiteX8" fmla="*/ 0 w 786403"/>
                <a:gd name="connsiteY8" fmla="*/ 183006 h 183006"/>
                <a:gd name="connsiteX9" fmla="*/ 0 w 786403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6403" h="183006">
                  <a:moveTo>
                    <a:pt x="0" y="0"/>
                  </a:moveTo>
                  <a:lnTo>
                    <a:pt x="692936" y="0"/>
                  </a:lnTo>
                  <a:lnTo>
                    <a:pt x="692936" y="397"/>
                  </a:lnTo>
                  <a:lnTo>
                    <a:pt x="694900" y="0"/>
                  </a:lnTo>
                  <a:cubicBezTo>
                    <a:pt x="745436" y="0"/>
                    <a:pt x="786403" y="40967"/>
                    <a:pt x="786403" y="91503"/>
                  </a:cubicBezTo>
                  <a:cubicBezTo>
                    <a:pt x="786403" y="142039"/>
                    <a:pt x="745436" y="183006"/>
                    <a:pt x="694900" y="183006"/>
                  </a:cubicBezTo>
                  <a:lnTo>
                    <a:pt x="692936" y="182610"/>
                  </a:lnTo>
                  <a:lnTo>
                    <a:pt x="69293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1864E2F-2224-4B8D-A54C-010E70A5006D}"/>
                </a:ext>
              </a:extLst>
            </p:cNvPr>
            <p:cNvSpPr/>
            <p:nvPr/>
          </p:nvSpPr>
          <p:spPr>
            <a:xfrm>
              <a:off x="-1" y="1304902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8652EA3D-B91A-4960-BC33-8380D943F8F9}"/>
                </a:ext>
              </a:extLst>
            </p:cNvPr>
            <p:cNvSpPr/>
            <p:nvPr/>
          </p:nvSpPr>
          <p:spPr>
            <a:xfrm>
              <a:off x="0" y="1649603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id="{030699F5-6B57-4BC7-B774-B8F85B9621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18FC357D-3DB1-1B43-8FB6-6F70286F7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AB890B20-7C27-E743-AFC7-1377DA742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8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_Two Column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38658025-8660-B74C-8ED5-6D1A405A1A70}"/>
              </a:ext>
            </a:extLst>
          </p:cNvPr>
          <p:cNvSpPr/>
          <p:nvPr/>
        </p:nvSpPr>
        <p:spPr bwMode="gray">
          <a:xfrm>
            <a:off x="353568" y="0"/>
            <a:ext cx="11484864" cy="6858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FC9B35E8-F292-2B42-952E-06F2F248C6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62418" y="1561892"/>
            <a:ext cx="4442783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System Font Regular"/>
              <a:buChar char="+"/>
              <a:defRPr sz="18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7A9E8FF8-48AE-4B47-8CBF-17FB49CF5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2418" y="823398"/>
            <a:ext cx="9163983" cy="59436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Table of contents or Agenda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1CD0AD-A634-4EA6-AE67-C63B52CE7B06}"/>
              </a:ext>
            </a:extLst>
          </p:cNvPr>
          <p:cNvGrpSpPr/>
          <p:nvPr/>
        </p:nvGrpSpPr>
        <p:grpSpPr>
          <a:xfrm>
            <a:off x="-1" y="260324"/>
            <a:ext cx="1250388" cy="1575820"/>
            <a:chOff x="-1" y="260324"/>
            <a:chExt cx="1250388" cy="1575820"/>
          </a:xfrm>
          <a:solidFill>
            <a:schemeClr val="accent1"/>
          </a:solidFill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2E777F5-EFF3-457A-8259-AC8F3FAFC249}"/>
                </a:ext>
              </a:extLst>
            </p:cNvPr>
            <p:cNvGrpSpPr/>
            <p:nvPr/>
          </p:nvGrpSpPr>
          <p:grpSpPr>
            <a:xfrm>
              <a:off x="686264" y="1652391"/>
              <a:ext cx="564123" cy="183753"/>
              <a:chOff x="876236" y="5534957"/>
              <a:chExt cx="1674271" cy="545364"/>
            </a:xfrm>
            <a:grpFill/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B117E7E6-D510-412B-8045-21F2179CDBFD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79A544B5-B37E-40F9-A3D1-E4A00DF6E89F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EF1038BB-A4E9-41A9-B2F4-23E7F5CD6621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029BE464-4CCF-4D58-8077-7337778D29CA}"/>
                </a:ext>
              </a:extLst>
            </p:cNvPr>
            <p:cNvGrpSpPr/>
            <p:nvPr/>
          </p:nvGrpSpPr>
          <p:grpSpPr>
            <a:xfrm>
              <a:off x="864211" y="1304375"/>
              <a:ext cx="386176" cy="183753"/>
              <a:chOff x="1404367" y="4502072"/>
              <a:chExt cx="1146140" cy="545364"/>
            </a:xfrm>
            <a:grpFill/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D0DC8CC7-4C81-439E-B602-330616AC3184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ECB59EFB-5B99-4637-9821-186308CA811D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7060CC02-8F6C-45AF-9DBE-33B4EAA77FAE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DBE8CF3-142D-438A-880B-7423D1E442C5}"/>
                </a:ext>
              </a:extLst>
            </p:cNvPr>
            <p:cNvGrpSpPr/>
            <p:nvPr/>
          </p:nvGrpSpPr>
          <p:grpSpPr>
            <a:xfrm>
              <a:off x="917753" y="956358"/>
              <a:ext cx="332634" cy="183753"/>
              <a:chOff x="1560101" y="3469185"/>
              <a:chExt cx="987231" cy="545364"/>
            </a:xfrm>
            <a:grpFill/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61D9E7AA-5FDE-45C3-B7AC-F8C06B142069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3502E5E-1590-4501-977E-A406C72F35D0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9849375F-4430-4BAF-8CD8-BABE2895B0CD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C368109-07EC-4B00-B53E-7AA055EEDBEE}"/>
                </a:ext>
              </a:extLst>
            </p:cNvPr>
            <p:cNvGrpSpPr/>
            <p:nvPr/>
          </p:nvGrpSpPr>
          <p:grpSpPr>
            <a:xfrm>
              <a:off x="868078" y="608341"/>
              <a:ext cx="382309" cy="183753"/>
              <a:chOff x="1415887" y="2436300"/>
              <a:chExt cx="1134663" cy="545364"/>
            </a:xfrm>
            <a:grpFill/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458E032A-AC8B-4235-848E-250F4190B814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6E7F926D-F5AA-4D9E-9C81-33784AC45D52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1912F97-C2EB-4275-9791-4E9C64D9ACD9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C16323A1-198A-411C-8014-263092240122}"/>
                </a:ext>
              </a:extLst>
            </p:cNvPr>
            <p:cNvGrpSpPr/>
            <p:nvPr/>
          </p:nvGrpSpPr>
          <p:grpSpPr>
            <a:xfrm>
              <a:off x="693506" y="260324"/>
              <a:ext cx="556881" cy="183753"/>
              <a:chOff x="898206" y="1403413"/>
              <a:chExt cx="1652778" cy="545364"/>
            </a:xfrm>
            <a:grpFill/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EBCE0676-4E25-4F10-A07B-A47F92C7CF81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54E9DB86-0937-4D11-B319-669FF994439C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3D6AB82A-C88A-4E42-B5CF-C687B3371284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54DFB64-FFE8-4762-8BD2-6D5B67A56394}"/>
                </a:ext>
              </a:extLst>
            </p:cNvPr>
            <p:cNvSpPr/>
            <p:nvPr/>
          </p:nvSpPr>
          <p:spPr>
            <a:xfrm>
              <a:off x="0" y="260324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82D6BF1B-7B4E-4715-B3AA-0137D5565B61}"/>
                </a:ext>
              </a:extLst>
            </p:cNvPr>
            <p:cNvSpPr/>
            <p:nvPr/>
          </p:nvSpPr>
          <p:spPr>
            <a:xfrm>
              <a:off x="-1" y="608341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FFECD78-AD3E-430A-825C-361F3F0A6DF1}"/>
                </a:ext>
              </a:extLst>
            </p:cNvPr>
            <p:cNvSpPr/>
            <p:nvPr/>
          </p:nvSpPr>
          <p:spPr>
            <a:xfrm>
              <a:off x="0" y="952508"/>
              <a:ext cx="786403" cy="183006"/>
            </a:xfrm>
            <a:custGeom>
              <a:avLst/>
              <a:gdLst>
                <a:gd name="connsiteX0" fmla="*/ 0 w 786403"/>
                <a:gd name="connsiteY0" fmla="*/ 0 h 183006"/>
                <a:gd name="connsiteX1" fmla="*/ 692936 w 786403"/>
                <a:gd name="connsiteY1" fmla="*/ 0 h 183006"/>
                <a:gd name="connsiteX2" fmla="*/ 692936 w 786403"/>
                <a:gd name="connsiteY2" fmla="*/ 397 h 183006"/>
                <a:gd name="connsiteX3" fmla="*/ 694900 w 786403"/>
                <a:gd name="connsiteY3" fmla="*/ 0 h 183006"/>
                <a:gd name="connsiteX4" fmla="*/ 786403 w 786403"/>
                <a:gd name="connsiteY4" fmla="*/ 91503 h 183006"/>
                <a:gd name="connsiteX5" fmla="*/ 694900 w 786403"/>
                <a:gd name="connsiteY5" fmla="*/ 183006 h 183006"/>
                <a:gd name="connsiteX6" fmla="*/ 692936 w 786403"/>
                <a:gd name="connsiteY6" fmla="*/ 182610 h 183006"/>
                <a:gd name="connsiteX7" fmla="*/ 692936 w 786403"/>
                <a:gd name="connsiteY7" fmla="*/ 183006 h 183006"/>
                <a:gd name="connsiteX8" fmla="*/ 0 w 786403"/>
                <a:gd name="connsiteY8" fmla="*/ 183006 h 183006"/>
                <a:gd name="connsiteX9" fmla="*/ 0 w 786403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6403" h="183006">
                  <a:moveTo>
                    <a:pt x="0" y="0"/>
                  </a:moveTo>
                  <a:lnTo>
                    <a:pt x="692936" y="0"/>
                  </a:lnTo>
                  <a:lnTo>
                    <a:pt x="692936" y="397"/>
                  </a:lnTo>
                  <a:lnTo>
                    <a:pt x="694900" y="0"/>
                  </a:lnTo>
                  <a:cubicBezTo>
                    <a:pt x="745436" y="0"/>
                    <a:pt x="786403" y="40967"/>
                    <a:pt x="786403" y="91503"/>
                  </a:cubicBezTo>
                  <a:cubicBezTo>
                    <a:pt x="786403" y="142039"/>
                    <a:pt x="745436" y="183006"/>
                    <a:pt x="694900" y="183006"/>
                  </a:cubicBezTo>
                  <a:lnTo>
                    <a:pt x="692936" y="182610"/>
                  </a:lnTo>
                  <a:lnTo>
                    <a:pt x="69293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1864E2F-2224-4B8D-A54C-010E70A5006D}"/>
                </a:ext>
              </a:extLst>
            </p:cNvPr>
            <p:cNvSpPr/>
            <p:nvPr/>
          </p:nvSpPr>
          <p:spPr>
            <a:xfrm>
              <a:off x="-1" y="1304902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8652EA3D-B91A-4960-BC33-8380D943F8F9}"/>
                </a:ext>
              </a:extLst>
            </p:cNvPr>
            <p:cNvSpPr/>
            <p:nvPr/>
          </p:nvSpPr>
          <p:spPr>
            <a:xfrm>
              <a:off x="0" y="1649603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id="{030699F5-6B57-4BC7-B774-B8F85B9621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A38DDCEC-B402-6B40-82F9-F72F5C447EC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679523" y="1561892"/>
            <a:ext cx="4446878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System Font Regular"/>
              <a:buChar char="+"/>
              <a:defRPr sz="18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9C8C25AB-04B1-1747-A689-D16DAAB4C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4BC7BA97-D1F6-6142-A1BF-69BAA576E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3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Blue - IQVIA">
    <p:bg>
      <p:bgPr>
        <a:gradFill>
          <a:gsLst>
            <a:gs pos="20000">
              <a:schemeClr val="accent2"/>
            </a:gs>
            <a:gs pos="8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>
            <a:extLst>
              <a:ext uri="{FF2B5EF4-FFF2-40B4-BE49-F238E27FC236}">
                <a16:creationId xmlns:a16="http://schemas.microsoft.com/office/drawing/2014/main" id="{70EE6CC4-BDAD-452E-AE32-77E9A1B11636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© 2020. All rights reserved. IQVIA</a:t>
            </a:r>
            <a:r>
              <a:rPr lang="en-US" sz="800" baseline="30000">
                <a:solidFill>
                  <a:srgbClr val="7FD1EF"/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21604DCE-2860-47E1-9A45-B850AE2D5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rgbClr val="BFE8F7"/>
                </a:solidFill>
              </a:defRPr>
            </a:lvl1pPr>
          </a:lstStyle>
          <a:p>
            <a:pPr lvl="0"/>
            <a:r>
              <a:rPr lang="en-US"/>
              <a:t>Subheads are 24pt Arial Italic sentence case and can be 2 lines.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4A4E4609-F19E-4DD3-A900-7CA905D6E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 36pt Arial Bold Title Case Should Be No More Than 2 Lines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BB2AC513-3F13-403A-8294-79335D9E76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F8B223-93F9-9E4B-8F7C-EC9FC4ACDAD5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2"/>
          </a:solidFill>
        </p:grpSpPr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676A8BEE-D814-7949-9114-89017682369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796E5C83-B5E5-1D4C-84FB-62353DC44BD9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694892D-C7AC-A442-B8F6-4CDEB7DD8228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6671C44A-5B20-DD46-8500-55C2BAA1DA5A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F7C616C-CE7B-444E-93B8-D347D03AD088}"/>
              </a:ext>
            </a:extLst>
          </p:cNvPr>
          <p:cNvSpPr/>
          <p:nvPr/>
        </p:nvSpPr>
        <p:spPr>
          <a:xfrm>
            <a:off x="8810601" y="-1043234"/>
            <a:ext cx="365760" cy="36812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57602089-F58B-C84C-B4AB-BF6733B00F42}"/>
              </a:ext>
            </a:extLst>
          </p:cNvPr>
          <p:cNvSpPr>
            <a:spLocks noChangeAspect="1"/>
          </p:cNvSpPr>
          <p:nvPr/>
        </p:nvSpPr>
        <p:spPr>
          <a:xfrm>
            <a:off x="9432234" y="-1043234"/>
            <a:ext cx="545114" cy="54864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E3FE531-84E1-CA40-A404-BB9DBCC1632F}"/>
              </a:ext>
            </a:extLst>
          </p:cNvPr>
          <p:cNvSpPr>
            <a:spLocks noChangeAspect="1"/>
          </p:cNvSpPr>
          <p:nvPr/>
        </p:nvSpPr>
        <p:spPr>
          <a:xfrm>
            <a:off x="8373024" y="-1043234"/>
            <a:ext cx="181705" cy="18288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0A1AF0D6-51EF-1945-B4E8-68EF85E87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A0C75DF-794A-7740-B701-C5E07B943A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37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hoto Lef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07A7498E-6C5A-334A-934D-1310A39975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108192" cy="6858000"/>
          </a:xfrm>
          <a:prstGeom prst="rect">
            <a:avLst/>
          </a:prstGeom>
          <a:blipFill>
            <a:blip r:embed="rId2"/>
            <a:stretch>
              <a:fillRect l="1"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503691" y="2079330"/>
            <a:ext cx="5219563" cy="420115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485711" y="1079592"/>
            <a:ext cx="5237542" cy="768263"/>
          </a:xfrm>
          <a:prstGeom prst="rect">
            <a:avLst/>
          </a:prstGeom>
        </p:spPr>
        <p:txBody>
          <a:bodyPr anchor="b" anchorCtr="0"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20pt Arial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6485710" y="6387858"/>
            <a:ext cx="3184467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4E4B32-E13F-4B83-8982-BF8073A1DC9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0A3F7CAF-2DCF-AE44-8B02-C3A9F59943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NOTE: All photos used in this layout must be cropped to 6.68” wide X 7.5” tall at 150dpi resolution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B9E4976-132F-F449-8124-B504F37C9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FA5B910-89DD-174C-A26A-EA59611881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8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hoto Righ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08ABCCBF-3981-0241-8287-3903E624904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83808" y="0"/>
            <a:ext cx="6108192" cy="6858000"/>
          </a:xfrm>
          <a:prstGeom prst="rect">
            <a:avLst/>
          </a:prstGeom>
          <a:blipFill>
            <a:blip r:embed="rId2"/>
            <a:stretch>
              <a:fillRect l="1"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4E4B32-E13F-4B83-8982-BF8073A1DC9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>
              <a:solidFill>
                <a:schemeClr val="bg1"/>
              </a:solidFill>
            </a:endParaRP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0A3F7CAF-2DCF-AE44-8B02-C3A9F59943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NOTE: All photos used in this layout must be cropped to 6.68” wide X 7.5” tall at 150dpi resolution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B8F1DF2-27A3-8249-8796-6A002E0D8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694" y="1079592"/>
            <a:ext cx="5237543" cy="768263"/>
          </a:xfrm>
          <a:prstGeom prst="rect">
            <a:avLst/>
          </a:prstGeom>
        </p:spPr>
        <p:txBody>
          <a:bodyPr anchor="b" anchorCtr="0"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20pt Arial Bold sentence case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DD56D8B-7A45-7247-92A2-DECA0DA4B2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5237543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4B5D617-8638-9248-B078-99CA6D58FCA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2674" y="2079330"/>
            <a:ext cx="5219563" cy="420115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</p:spTree>
    <p:extLst>
      <p:ext uri="{BB962C8B-B14F-4D97-AF65-F5344CB8AC3E}">
        <p14:creationId xmlns:p14="http://schemas.microsoft.com/office/powerpoint/2010/main" val="219680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Photo Left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1EBA7B86-AF66-5642-80C5-A8A4D9FEB9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B40F6B-0093-4E4E-93B6-688B272C10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44112" y="0"/>
            <a:ext cx="4114799" cy="29718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lIns="274320"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Photo dividers with text on left 36pt Arial Bold sentence case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D62E9D9-E5C1-F84F-9915-F25709579CD2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>
              <a:solidFill>
                <a:schemeClr val="bg1"/>
              </a:solidFill>
            </a:endParaRPr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72E2FA7F-1AB5-4252-BF66-00A17FC6F0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NOTE: All photos used in this layout must be cropped to 13.33” wide X 7.5” tall at 150dpi resolution</a:t>
            </a:r>
          </a:p>
        </p:txBody>
      </p:sp>
    </p:spTree>
    <p:extLst>
      <p:ext uri="{BB962C8B-B14F-4D97-AF65-F5344CB8AC3E}">
        <p14:creationId xmlns:p14="http://schemas.microsoft.com/office/powerpoint/2010/main" val="164803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Photo Righ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8C96C06-AFDA-BB43-A8AD-9713C5A7978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E2810-5A25-4006-AC1A-C7724FC47010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E374672-D2D3-4DCE-8649-950F3EAEDB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7033089" y="0"/>
            <a:ext cx="4114799" cy="2971800"/>
          </a:xfrm>
          <a:prstGeom prst="rect">
            <a:avLst/>
          </a:prstGeom>
          <a:solidFill>
            <a:srgbClr val="F4F4F4"/>
          </a:solidFill>
        </p:spPr>
        <p:txBody>
          <a:bodyPr lIns="274320"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Photo dividers with text on right 36pt Arial Bold sentence case</a:t>
            </a:r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24BBE5E7-5805-45C0-A8D8-6F96062DEC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NOTE: All photos used in this layout must be cropped to 13.33” wide X 7.5” tall at 150dpi resolution</a:t>
            </a:r>
          </a:p>
        </p:txBody>
      </p:sp>
    </p:spTree>
    <p:extLst>
      <p:ext uri="{BB962C8B-B14F-4D97-AF65-F5344CB8AC3E}">
        <p14:creationId xmlns:p14="http://schemas.microsoft.com/office/powerpoint/2010/main" val="208855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IQVIA">
    <p:bg>
      <p:bgPr>
        <a:gradFill>
          <a:gsLst>
            <a:gs pos="20000">
              <a:schemeClr val="tx1"/>
            </a:gs>
            <a:gs pos="80000">
              <a:srgbClr val="606B7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1">
            <a:extLst>
              <a:ext uri="{FF2B5EF4-FFF2-40B4-BE49-F238E27FC236}">
                <a16:creationId xmlns:a16="http://schemas.microsoft.com/office/drawing/2014/main" id="{B8567F05-315D-614C-B916-932362171A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36858" y="1795535"/>
            <a:ext cx="5588846" cy="4341936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Dividers are 36pt Arial Bold sentence case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58BFCDA-FC31-2A4E-97D4-B728D66FDDB6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>
              <a:solidFill>
                <a:schemeClr val="bg1"/>
              </a:solid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BAD41B1-1630-BD43-A04E-438392C529EA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E44435BD-EEDE-4C41-A1F2-ABC0999A168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1C4729E5-C07B-2441-A6B5-D4DA9E028AEC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C3C7C95F-71E5-2D48-9ED1-A6A7A40FCE53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8D53D1E7-5120-0F4B-B38C-FAE533E99835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B9A207CB-7D3D-2245-B4EB-AB96C5D60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2097A297-0518-B946-B9DB-E1ECD62C26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Light Grey - IQVIA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C0F63227-657D-4706-8FAB-F4C1769683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sp>
        <p:nvSpPr>
          <p:cNvPr id="60" name="Title 1">
            <a:extLst>
              <a:ext uri="{FF2B5EF4-FFF2-40B4-BE49-F238E27FC236}">
                <a16:creationId xmlns:a16="http://schemas.microsoft.com/office/drawing/2014/main" id="{B8567F05-315D-614C-B916-932362171A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36858" y="1795535"/>
            <a:ext cx="5588846" cy="4341936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Dividers are 36pt Arial Bold sentence case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58BFCDA-FC31-2A4E-97D4-B728D66FDDB6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>
              <a:solidFill>
                <a:schemeClr val="bg1"/>
              </a:solid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BAD41B1-1630-BD43-A04E-438392C529EA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E44435BD-EEDE-4C41-A1F2-ABC0999A168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1C4729E5-C07B-2441-A6B5-D4DA9E028AEC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C3C7C95F-71E5-2D48-9ED1-A6A7A40FCE53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8D53D1E7-5120-0F4B-B38C-FAE533E99835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16482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4E85BE28-1C3E-4A79-9B84-3BC2D0438DD8}"/>
              </a:ext>
            </a:extLst>
          </p:cNvPr>
          <p:cNvSpPr/>
          <p:nvPr/>
        </p:nvSpPr>
        <p:spPr bwMode="gray">
          <a:xfrm>
            <a:off x="353877" y="-1"/>
            <a:ext cx="11484246" cy="6858001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2BC05FF-F7B1-2643-B9FF-FE7362631CA8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54AF320E-9B8F-3143-935B-C21387DC95B0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4B250C1E-384C-5A4D-B493-4F16109AFBFE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5A2F5A00-A48E-1A46-9393-ED80FF031B14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796862EF-B16A-7B49-B5EF-1F789A62F17C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sp>
        <p:nvSpPr>
          <p:cNvPr id="82" name="Text Placeholder 3">
            <a:extLst>
              <a:ext uri="{FF2B5EF4-FFF2-40B4-BE49-F238E27FC236}">
                <a16:creationId xmlns:a16="http://schemas.microsoft.com/office/drawing/2014/main" id="{43B517CD-81B5-1241-9C7C-2B8168938C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2212" y="4988527"/>
            <a:ext cx="5381689" cy="36576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— Attribution Line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82212" y="1809398"/>
            <a:ext cx="5785628" cy="2970500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Place quote here in 32pt Arial sentence case with quote attribution. Up to 6 lines of text can be used.”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A04865E-13FE-4711-97A9-D413EE17A679}"/>
              </a:ext>
            </a:extLst>
          </p:cNvPr>
          <p:cNvSpPr txBox="1"/>
          <p:nvPr/>
        </p:nvSpPr>
        <p:spPr>
          <a:xfrm>
            <a:off x="379147" y="1416103"/>
            <a:ext cx="937240" cy="1569660"/>
          </a:xfrm>
          <a:custGeom>
            <a:avLst/>
            <a:gdLst>
              <a:gd name="connsiteX0" fmla="*/ 0 w 937240"/>
              <a:gd name="connsiteY0" fmla="*/ 0 h 1862048"/>
              <a:gd name="connsiteX1" fmla="*/ 937240 w 937240"/>
              <a:gd name="connsiteY1" fmla="*/ 0 h 1862048"/>
              <a:gd name="connsiteX2" fmla="*/ 937240 w 937240"/>
              <a:gd name="connsiteY2" fmla="*/ 1862048 h 1862048"/>
              <a:gd name="connsiteX3" fmla="*/ 0 w 937240"/>
              <a:gd name="connsiteY3" fmla="*/ 1862048 h 1862048"/>
              <a:gd name="connsiteX4" fmla="*/ 0 w 937240"/>
              <a:gd name="connsiteY4" fmla="*/ 0 h 1862048"/>
              <a:gd name="connsiteX0" fmla="*/ 0 w 937240"/>
              <a:gd name="connsiteY0" fmla="*/ 0 h 1862048"/>
              <a:gd name="connsiteX1" fmla="*/ 937240 w 937240"/>
              <a:gd name="connsiteY1" fmla="*/ 0 h 1862048"/>
              <a:gd name="connsiteX2" fmla="*/ 698700 w 937240"/>
              <a:gd name="connsiteY2" fmla="*/ 1225944 h 1862048"/>
              <a:gd name="connsiteX3" fmla="*/ 0 w 937240"/>
              <a:gd name="connsiteY3" fmla="*/ 1862048 h 1862048"/>
              <a:gd name="connsiteX4" fmla="*/ 0 w 937240"/>
              <a:gd name="connsiteY4" fmla="*/ 0 h 1862048"/>
              <a:gd name="connsiteX0" fmla="*/ 0 w 937240"/>
              <a:gd name="connsiteY0" fmla="*/ 0 h 1225944"/>
              <a:gd name="connsiteX1" fmla="*/ 937240 w 937240"/>
              <a:gd name="connsiteY1" fmla="*/ 0 h 1225944"/>
              <a:gd name="connsiteX2" fmla="*/ 698700 w 937240"/>
              <a:gd name="connsiteY2" fmla="*/ 1225944 h 1225944"/>
              <a:gd name="connsiteX3" fmla="*/ 53009 w 937240"/>
              <a:gd name="connsiteY3" fmla="*/ 960901 h 1225944"/>
              <a:gd name="connsiteX4" fmla="*/ 0 w 937240"/>
              <a:gd name="connsiteY4" fmla="*/ 0 h 122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7240" h="1225944">
                <a:moveTo>
                  <a:pt x="0" y="0"/>
                </a:moveTo>
                <a:lnTo>
                  <a:pt x="937240" y="0"/>
                </a:lnTo>
                <a:lnTo>
                  <a:pt x="698700" y="1225944"/>
                </a:lnTo>
                <a:lnTo>
                  <a:pt x="53009" y="960901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9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5" name="Footer Placeholder 4">
            <a:extLst>
              <a:ext uri="{FF2B5EF4-FFF2-40B4-BE49-F238E27FC236}">
                <a16:creationId xmlns:a16="http://schemas.microsoft.com/office/drawing/2014/main" id="{2B5EAC86-5955-6C44-B473-E9638CE45B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082212" y="6387858"/>
            <a:ext cx="8587966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66" name="Slide Number Placeholder 5">
            <a:extLst>
              <a:ext uri="{FF2B5EF4-FFF2-40B4-BE49-F238E27FC236}">
                <a16:creationId xmlns:a16="http://schemas.microsoft.com/office/drawing/2014/main" id="{0B8041C5-D44C-8F4A-BD08-5435D5173B91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7F7F7F"/>
                </a:solidFill>
              </a:rPr>
              <a:t>‹#›</a:t>
            </a:fld>
            <a:endParaRPr lang="en-US" sz="800" b="0">
              <a:solidFill>
                <a:srgbClr val="7F7F7F"/>
              </a:solidFill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5676FBE2-B43F-5C47-8389-AD3C99D97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5E54EF48-C603-844E-86D0-A4AC0707B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27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ought Slide - IQVIA">
    <p:bg>
      <p:bgPr>
        <a:gradFill>
          <a:gsLst>
            <a:gs pos="20000">
              <a:schemeClr val="accent2"/>
            </a:gs>
            <a:gs pos="8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E54A23A-653F-044A-872E-96D84FA8FBB7}"/>
              </a:ext>
            </a:extLst>
          </p:cNvPr>
          <p:cNvGrpSpPr/>
          <p:nvPr/>
        </p:nvGrpSpPr>
        <p:grpSpPr>
          <a:xfrm>
            <a:off x="0" y="1460563"/>
            <a:ext cx="2550984" cy="4676908"/>
            <a:chOff x="0" y="1403413"/>
            <a:chExt cx="2550984" cy="4676908"/>
          </a:xfrm>
          <a:solidFill>
            <a:schemeClr val="accent1"/>
          </a:solidFill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44260B0-4CB4-D64E-9C92-5124265DA7A3}"/>
                </a:ext>
              </a:extLst>
            </p:cNvPr>
            <p:cNvGrpSpPr/>
            <p:nvPr/>
          </p:nvGrpSpPr>
          <p:grpSpPr>
            <a:xfrm>
              <a:off x="1" y="4502072"/>
              <a:ext cx="1013573" cy="545364"/>
              <a:chOff x="1" y="4502072"/>
              <a:chExt cx="1013573" cy="545364"/>
            </a:xfrm>
            <a:grpFill/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AFE54BDC-92F7-FF47-96F4-48A8CED3C760}"/>
                  </a:ext>
                </a:extLst>
              </p:cNvPr>
              <p:cNvSpPr/>
              <p:nvPr/>
            </p:nvSpPr>
            <p:spPr>
              <a:xfrm>
                <a:off x="1" y="4502072"/>
                <a:ext cx="73504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BBC52103-9224-6C4C-89DA-F8113C00854E}"/>
                  </a:ext>
                </a:extLst>
              </p:cNvPr>
              <p:cNvSpPr/>
              <p:nvPr/>
            </p:nvSpPr>
            <p:spPr>
              <a:xfrm>
                <a:off x="468210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0C066D0-213A-4E42-B2BA-FB39C744A96E}"/>
                </a:ext>
              </a:extLst>
            </p:cNvPr>
            <p:cNvGrpSpPr/>
            <p:nvPr/>
          </p:nvGrpSpPr>
          <p:grpSpPr>
            <a:xfrm>
              <a:off x="0" y="3469185"/>
              <a:ext cx="1162174" cy="545364"/>
              <a:chOff x="0" y="3469185"/>
              <a:chExt cx="1162174" cy="545364"/>
            </a:xfrm>
            <a:grpFill/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DA67A407-7D4D-3749-9A23-617DCB2CC42B}"/>
                  </a:ext>
                </a:extLst>
              </p:cNvPr>
              <p:cNvSpPr/>
              <p:nvPr/>
            </p:nvSpPr>
            <p:spPr>
              <a:xfrm>
                <a:off x="0" y="3469185"/>
                <a:ext cx="8836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35FFBBA7-854B-B748-B093-1CE3952BB1BD}"/>
                  </a:ext>
                </a:extLst>
              </p:cNvPr>
              <p:cNvSpPr/>
              <p:nvPr/>
            </p:nvSpPr>
            <p:spPr>
              <a:xfrm>
                <a:off x="616810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0143330-49E8-4D4D-A683-BA5AC4536F35}"/>
                </a:ext>
              </a:extLst>
            </p:cNvPr>
            <p:cNvGrpSpPr/>
            <p:nvPr/>
          </p:nvGrpSpPr>
          <p:grpSpPr>
            <a:xfrm>
              <a:off x="0" y="2436300"/>
              <a:ext cx="1023436" cy="545364"/>
              <a:chOff x="0" y="2440184"/>
              <a:chExt cx="1023436" cy="545364"/>
            </a:xfrm>
            <a:grpFill/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036A379-1707-5D4E-AAD8-4CD10718D475}"/>
                  </a:ext>
                </a:extLst>
              </p:cNvPr>
              <p:cNvSpPr/>
              <p:nvPr/>
            </p:nvSpPr>
            <p:spPr>
              <a:xfrm>
                <a:off x="0" y="2440184"/>
                <a:ext cx="74406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EB1666CD-BEF0-4D4B-BA70-902CCBD452A2}"/>
                  </a:ext>
                </a:extLst>
              </p:cNvPr>
              <p:cNvSpPr/>
              <p:nvPr/>
            </p:nvSpPr>
            <p:spPr>
              <a:xfrm>
                <a:off x="478072" y="2440184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6437A27-019B-564D-B996-C91C1F5CC2C9}"/>
                </a:ext>
              </a:extLst>
            </p:cNvPr>
            <p:cNvGrpSpPr/>
            <p:nvPr/>
          </p:nvGrpSpPr>
          <p:grpSpPr>
            <a:xfrm>
              <a:off x="876713" y="5534957"/>
              <a:ext cx="1674271" cy="545364"/>
              <a:chOff x="876236" y="5534957"/>
              <a:chExt cx="1674271" cy="545364"/>
            </a:xfrm>
            <a:grpFill/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AA63EA5C-5E6E-BC4A-9E7A-94DE3B6280E8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7A0BB5E6-BAD7-3F49-A359-BE26A2F6BE4C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1C16252C-42E7-844C-86B3-C65D63364C8F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DF5CA18-ACA9-2A42-A4F3-CA7027AC1183}"/>
                </a:ext>
              </a:extLst>
            </p:cNvPr>
            <p:cNvGrpSpPr/>
            <p:nvPr/>
          </p:nvGrpSpPr>
          <p:grpSpPr>
            <a:xfrm>
              <a:off x="1404844" y="4502072"/>
              <a:ext cx="1146140" cy="545364"/>
              <a:chOff x="1404367" y="4502072"/>
              <a:chExt cx="1146140" cy="545364"/>
            </a:xfrm>
            <a:grpFill/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EF9009F8-F40E-4142-9FD4-5F82D827183E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F656972E-4EE4-B440-BF3B-7C50C2F4AFD2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856FC643-92EC-5446-B635-5272B44ABBC4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7F13C1C-5A0B-E349-81D8-289CF597EFF6}"/>
                </a:ext>
              </a:extLst>
            </p:cNvPr>
            <p:cNvGrpSpPr/>
            <p:nvPr/>
          </p:nvGrpSpPr>
          <p:grpSpPr>
            <a:xfrm>
              <a:off x="1563753" y="3469185"/>
              <a:ext cx="987231" cy="545364"/>
              <a:chOff x="1560101" y="3469185"/>
              <a:chExt cx="987231" cy="545364"/>
            </a:xfrm>
            <a:grpFill/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B4037E36-7ECF-7242-B733-14F93EF6E7A7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3A075E0-B627-254E-A4FB-378B4E95EDE4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B2AE0DCE-94BE-7947-8768-92F78F9D7213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6D361C0-AC3B-D84D-9A88-5FC411D00470}"/>
                </a:ext>
              </a:extLst>
            </p:cNvPr>
            <p:cNvGrpSpPr/>
            <p:nvPr/>
          </p:nvGrpSpPr>
          <p:grpSpPr>
            <a:xfrm>
              <a:off x="1416321" y="2436300"/>
              <a:ext cx="1134663" cy="545364"/>
              <a:chOff x="1415887" y="2436300"/>
              <a:chExt cx="1134663" cy="545364"/>
            </a:xfrm>
            <a:grpFill/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1603488A-FE35-DC44-B59F-D73A4174124C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F562BC2A-8E8F-8F4A-AF64-D93514A83DE2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45DA935B-E728-D449-B962-9C993F9194C3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7C5B5FC-28F8-6A43-9D03-F89AA5DADC09}"/>
                </a:ext>
              </a:extLst>
            </p:cNvPr>
            <p:cNvGrpSpPr/>
            <p:nvPr/>
          </p:nvGrpSpPr>
          <p:grpSpPr>
            <a:xfrm>
              <a:off x="898206" y="1403413"/>
              <a:ext cx="1652778" cy="545364"/>
              <a:chOff x="898206" y="1403413"/>
              <a:chExt cx="1652778" cy="545364"/>
            </a:xfrm>
            <a:grpFill/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B34D7784-E348-154F-80D9-BA83F6D4D68E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2849EC6B-F9A7-F742-813C-BBB1639B37A5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81DB5796-D137-AF40-AB92-A11E96841BD6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2606B288-B2E5-CB4F-9CD4-6304B4259D84}"/>
                </a:ext>
              </a:extLst>
            </p:cNvPr>
            <p:cNvSpPr/>
            <p:nvPr/>
          </p:nvSpPr>
          <p:spPr>
            <a:xfrm>
              <a:off x="1945" y="5534957"/>
              <a:ext cx="476127" cy="545364"/>
            </a:xfrm>
            <a:custGeom>
              <a:avLst/>
              <a:gdLst>
                <a:gd name="connsiteX0" fmla="*/ 0 w 476127"/>
                <a:gd name="connsiteY0" fmla="*/ 0 h 545364"/>
                <a:gd name="connsiteX1" fmla="*/ 197590 w 476127"/>
                <a:gd name="connsiteY1" fmla="*/ 0 h 545364"/>
                <a:gd name="connsiteX2" fmla="*/ 197590 w 476127"/>
                <a:gd name="connsiteY2" fmla="*/ 590 h 545364"/>
                <a:gd name="connsiteX3" fmla="*/ 203445 w 476127"/>
                <a:gd name="connsiteY3" fmla="*/ 0 h 545364"/>
                <a:gd name="connsiteX4" fmla="*/ 476127 w 476127"/>
                <a:gd name="connsiteY4" fmla="*/ 272682 h 545364"/>
                <a:gd name="connsiteX5" fmla="*/ 203445 w 476127"/>
                <a:gd name="connsiteY5" fmla="*/ 545364 h 545364"/>
                <a:gd name="connsiteX6" fmla="*/ 197590 w 476127"/>
                <a:gd name="connsiteY6" fmla="*/ 544774 h 545364"/>
                <a:gd name="connsiteX7" fmla="*/ 197590 w 476127"/>
                <a:gd name="connsiteY7" fmla="*/ 545364 h 545364"/>
                <a:gd name="connsiteX8" fmla="*/ 0 w 476127"/>
                <a:gd name="connsiteY8" fmla="*/ 545364 h 545364"/>
                <a:gd name="connsiteX9" fmla="*/ 0 w 476127"/>
                <a:gd name="connsiteY9" fmla="*/ 452614 h 545364"/>
                <a:gd name="connsiteX10" fmla="*/ 0 w 476127"/>
                <a:gd name="connsiteY10" fmla="*/ 92750 h 545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6127" h="545364">
                  <a:moveTo>
                    <a:pt x="0" y="0"/>
                  </a:moveTo>
                  <a:lnTo>
                    <a:pt x="197590" y="0"/>
                  </a:lnTo>
                  <a:lnTo>
                    <a:pt x="197590" y="590"/>
                  </a:lnTo>
                  <a:lnTo>
                    <a:pt x="203445" y="0"/>
                  </a:lnTo>
                  <a:cubicBezTo>
                    <a:pt x="354043" y="0"/>
                    <a:pt x="476127" y="122084"/>
                    <a:pt x="476127" y="272682"/>
                  </a:cubicBezTo>
                  <a:cubicBezTo>
                    <a:pt x="476127" y="423280"/>
                    <a:pt x="354043" y="545364"/>
                    <a:pt x="203445" y="545364"/>
                  </a:cubicBezTo>
                  <a:lnTo>
                    <a:pt x="197590" y="544774"/>
                  </a:lnTo>
                  <a:lnTo>
                    <a:pt x="197590" y="545364"/>
                  </a:lnTo>
                  <a:lnTo>
                    <a:pt x="0" y="545364"/>
                  </a:lnTo>
                  <a:lnTo>
                    <a:pt x="0" y="452614"/>
                  </a:lnTo>
                  <a:lnTo>
                    <a:pt x="0" y="9275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18324F76-739D-5A41-8026-F96B96947F97}"/>
                </a:ext>
              </a:extLst>
            </p:cNvPr>
            <p:cNvSpPr/>
            <p:nvPr/>
          </p:nvSpPr>
          <p:spPr>
            <a:xfrm>
              <a:off x="0" y="1403413"/>
              <a:ext cx="501699" cy="545364"/>
            </a:xfrm>
            <a:custGeom>
              <a:avLst/>
              <a:gdLst>
                <a:gd name="connsiteX0" fmla="*/ 1 w 501699"/>
                <a:gd name="connsiteY0" fmla="*/ 0 h 545364"/>
                <a:gd name="connsiteX1" fmla="*/ 223169 w 501699"/>
                <a:gd name="connsiteY1" fmla="*/ 0 h 545364"/>
                <a:gd name="connsiteX2" fmla="*/ 223169 w 501699"/>
                <a:gd name="connsiteY2" fmla="*/ 590 h 545364"/>
                <a:gd name="connsiteX3" fmla="*/ 229017 w 501699"/>
                <a:gd name="connsiteY3" fmla="*/ 0 h 545364"/>
                <a:gd name="connsiteX4" fmla="*/ 501699 w 501699"/>
                <a:gd name="connsiteY4" fmla="*/ 272682 h 545364"/>
                <a:gd name="connsiteX5" fmla="*/ 229017 w 501699"/>
                <a:gd name="connsiteY5" fmla="*/ 545364 h 545364"/>
                <a:gd name="connsiteX6" fmla="*/ 223169 w 501699"/>
                <a:gd name="connsiteY6" fmla="*/ 544775 h 545364"/>
                <a:gd name="connsiteX7" fmla="*/ 223169 w 501699"/>
                <a:gd name="connsiteY7" fmla="*/ 545364 h 545364"/>
                <a:gd name="connsiteX8" fmla="*/ 1 w 501699"/>
                <a:gd name="connsiteY8" fmla="*/ 545364 h 545364"/>
                <a:gd name="connsiteX9" fmla="*/ 1 w 501699"/>
                <a:gd name="connsiteY9" fmla="*/ 419791 h 545364"/>
                <a:gd name="connsiteX10" fmla="*/ 0 w 501699"/>
                <a:gd name="connsiteY10" fmla="*/ 419789 h 545364"/>
                <a:gd name="connsiteX11" fmla="*/ 0 w 501699"/>
                <a:gd name="connsiteY11" fmla="*/ 125575 h 545364"/>
                <a:gd name="connsiteX12" fmla="*/ 1 w 501699"/>
                <a:gd name="connsiteY12" fmla="*/ 125573 h 545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1699" h="545364">
                  <a:moveTo>
                    <a:pt x="1" y="0"/>
                  </a:moveTo>
                  <a:lnTo>
                    <a:pt x="223169" y="0"/>
                  </a:lnTo>
                  <a:lnTo>
                    <a:pt x="223169" y="590"/>
                  </a:lnTo>
                  <a:lnTo>
                    <a:pt x="229017" y="0"/>
                  </a:lnTo>
                  <a:cubicBezTo>
                    <a:pt x="379615" y="0"/>
                    <a:pt x="501699" y="122084"/>
                    <a:pt x="501699" y="272682"/>
                  </a:cubicBezTo>
                  <a:cubicBezTo>
                    <a:pt x="501699" y="423280"/>
                    <a:pt x="379615" y="545364"/>
                    <a:pt x="229017" y="545364"/>
                  </a:cubicBezTo>
                  <a:lnTo>
                    <a:pt x="223169" y="544775"/>
                  </a:lnTo>
                  <a:lnTo>
                    <a:pt x="223169" y="545364"/>
                  </a:lnTo>
                  <a:lnTo>
                    <a:pt x="1" y="545364"/>
                  </a:lnTo>
                  <a:lnTo>
                    <a:pt x="1" y="419791"/>
                  </a:lnTo>
                  <a:lnTo>
                    <a:pt x="0" y="419789"/>
                  </a:lnTo>
                  <a:lnTo>
                    <a:pt x="0" y="125575"/>
                  </a:lnTo>
                  <a:lnTo>
                    <a:pt x="1" y="12557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sp>
        <p:nvSpPr>
          <p:cNvPr id="60" name="Title 1">
            <a:extLst>
              <a:ext uri="{FF2B5EF4-FFF2-40B4-BE49-F238E27FC236}">
                <a16:creationId xmlns:a16="http://schemas.microsoft.com/office/drawing/2014/main" id="{99B32E9C-8531-8F42-88AC-648425B4B1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3393370" y="1460563"/>
            <a:ext cx="7988504" cy="4676908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Thought slides are 36pt </a:t>
            </a:r>
            <a:br>
              <a:rPr lang="en-US"/>
            </a:br>
            <a:r>
              <a:rPr lang="en-US"/>
              <a:t>Arial Bold sentence case</a:t>
            </a: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DBE3E6C0-8C36-8B43-957E-48824B0A0BBC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16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- IQVIA">
    <p:bg>
      <p:bgPr>
        <a:gradFill>
          <a:gsLst>
            <a:gs pos="20000">
              <a:schemeClr val="tx1"/>
            </a:gs>
            <a:gs pos="80000">
              <a:srgbClr val="606B7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117F4479-AB2F-544F-914C-7C68ABE310F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036859" y="3208148"/>
            <a:ext cx="5588846" cy="2929323"/>
          </a:xfrm>
          <a:prstGeom prst="rect">
            <a:avLst/>
          </a:prstGeom>
        </p:spPr>
        <p:txBody>
          <a:bodyPr/>
          <a:lstStyle>
            <a:lvl1pPr marL="274320" indent="-274320">
              <a:lnSpc>
                <a:spcPct val="100000"/>
              </a:lnSpc>
              <a:spcBef>
                <a:spcPts val="1000"/>
              </a:spcBef>
              <a:defRPr sz="2400">
                <a:solidFill>
                  <a:schemeClr val="bg1"/>
                </a:solidFill>
              </a:defRPr>
            </a:lvl1pPr>
            <a:lvl2pPr marL="548640" indent="-27432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2400">
                <a:solidFill>
                  <a:schemeClr val="bg1"/>
                </a:solidFill>
              </a:defRPr>
            </a:lvl2pPr>
            <a:lvl3pPr marL="822960" indent="-27432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2400">
                <a:solidFill>
                  <a:schemeClr val="bg1"/>
                </a:solidFill>
              </a:defRPr>
            </a:lvl3pPr>
            <a:lvl4pPr marL="1097280" indent="-27432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2400">
                <a:solidFill>
                  <a:schemeClr val="bg1"/>
                </a:solidFill>
              </a:defRPr>
            </a:lvl4pPr>
            <a:lvl5pPr marL="1371600" indent="-27432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Arial 24pt bullet level 1</a:t>
            </a:r>
          </a:p>
          <a:p>
            <a:pPr lvl="1"/>
            <a:r>
              <a:rPr lang="en-US"/>
              <a:t>Arial 24pt bullet level 2</a:t>
            </a:r>
          </a:p>
          <a:p>
            <a:pPr lvl="2"/>
            <a:r>
              <a:rPr lang="en-US"/>
              <a:t>Arial 24pt bullet level 3</a:t>
            </a:r>
          </a:p>
          <a:p>
            <a:pPr lvl="3"/>
            <a:r>
              <a:rPr lang="en-US"/>
              <a:t>Arial 24pt bullet level 4</a:t>
            </a:r>
          </a:p>
          <a:p>
            <a:pPr lvl="4"/>
            <a:r>
              <a:rPr lang="en-US"/>
              <a:t>Arial 24pt bullet level 5</a:t>
            </a:r>
          </a:p>
        </p:txBody>
      </p:sp>
      <p:sp>
        <p:nvSpPr>
          <p:cNvPr id="62" name="Title 1">
            <a:extLst>
              <a:ext uri="{FF2B5EF4-FFF2-40B4-BE49-F238E27FC236}">
                <a16:creationId xmlns:a16="http://schemas.microsoft.com/office/drawing/2014/main" id="{77FA37B5-B8A2-E447-B5FC-531DD50C18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4320" y="1795534"/>
            <a:ext cx="7631698" cy="1174627"/>
          </a:xfrm>
          <a:prstGeom prst="rect">
            <a:avLst/>
          </a:prstGeom>
        </p:spPr>
        <p:txBody>
          <a:bodyPr anchor="b" anchorCtr="0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Closing slides are 36pt Arial Bold sentence case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364B443-1067-8D4E-8347-69E3D88570DB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23B4D94-914D-6A47-AF73-BDD6ABF78CB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941EA1A-7BCD-E547-9195-3AF3CBAB9DED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BF4E84-D8C8-3340-8821-E170F38BCB95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4358390-5EFC-484C-9E81-E6E1DFD520E7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29E62D4C-ACB0-644F-9042-ADF3C890F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ECB2AB0-AE05-714C-B46B-551297B2D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3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_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5" y="1091062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5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695" y="294470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1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Title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5" y="1702631"/>
            <a:ext cx="11338560" cy="4434698"/>
          </a:xfrm>
          <a:prstGeom prst="rect">
            <a:avLst/>
          </a:prstGeom>
        </p:spPr>
        <p:txBody>
          <a:bodyPr/>
          <a:lstStyle>
            <a:lvl1pPr marL="128588" indent="-128588">
              <a:lnSpc>
                <a:spcPct val="100000"/>
              </a:lnSpc>
              <a:spcBef>
                <a:spcPts val="750"/>
              </a:spcBef>
              <a:defRPr sz="1200">
                <a:solidFill>
                  <a:schemeClr val="tx1"/>
                </a:solidFill>
              </a:defRPr>
            </a:lvl1pPr>
            <a:lvl2pPr marL="257175" indent="-128588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200">
                <a:solidFill>
                  <a:schemeClr val="tx1"/>
                </a:solidFill>
              </a:defRPr>
            </a:lvl2pPr>
            <a:lvl3pPr marL="428625" indent="-128588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›"/>
              <a:defRPr sz="1200">
                <a:solidFill>
                  <a:schemeClr val="tx1"/>
                </a:solidFill>
              </a:defRPr>
            </a:lvl3pPr>
            <a:lvl4pPr marL="557213" indent="-128588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</a:defRPr>
            </a:lvl4pPr>
            <a:lvl5pPr marL="685800" indent="-128588">
              <a:lnSpc>
                <a:spcPct val="100000"/>
              </a:lnSpc>
              <a:spcBef>
                <a:spcPts val="600"/>
              </a:spcBef>
              <a:buSzPct val="7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4" y="6387860"/>
            <a:ext cx="9116145" cy="338087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gray">
          <a:xfrm>
            <a:off x="11615749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 bwMode="white">
          <a:xfrm>
            <a:off x="11615749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675" smtClean="0">
                <a:solidFill>
                  <a:schemeClr val="bg1"/>
                </a:solidFill>
              </a:rPr>
              <a:t>‹#›</a:t>
            </a:fld>
            <a:endParaRPr lang="en-US" sz="675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1" y="6396506"/>
            <a:ext cx="1393819" cy="24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810870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Green - IQVIA">
    <p:bg>
      <p:bgPr>
        <a:gradFill>
          <a:gsLst>
            <a:gs pos="20000">
              <a:schemeClr val="accent4"/>
            </a:gs>
            <a:gs pos="80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>
            <a:extLst>
              <a:ext uri="{FF2B5EF4-FFF2-40B4-BE49-F238E27FC236}">
                <a16:creationId xmlns:a16="http://schemas.microsoft.com/office/drawing/2014/main" id="{70EE6CC4-BDAD-452E-AE32-77E9A1B11636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A1D794"/>
                </a:solidFill>
                <a:ea typeface="Arial" charset="0"/>
                <a:cs typeface="Arial" charset="0"/>
              </a:rPr>
              <a:t>© 2020. All rights reserved. IQVIA</a:t>
            </a:r>
            <a:r>
              <a:rPr lang="en-US" sz="800" baseline="30000">
                <a:solidFill>
                  <a:srgbClr val="A1D794"/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rgbClr val="A1D794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  <a:endParaRPr lang="en-US" sz="800" kern="1200">
              <a:solidFill>
                <a:srgbClr val="A1D794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21604DCE-2860-47E1-9A45-B850AE2D5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rgbClr val="D0EBCA"/>
                </a:solidFill>
              </a:defRPr>
            </a:lvl1pPr>
          </a:lstStyle>
          <a:p>
            <a:pPr lvl="0"/>
            <a:r>
              <a:rPr lang="en-US"/>
              <a:t>Subheads are 24pt Arial Italic sentence case and can be 2 lines.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4A4E4609-F19E-4DD3-A900-7CA905D6E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 36pt Arial Bold Title Case Should Be No More Than 2 Lines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BB2AC513-3F13-403A-8294-79335D9E76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F8B223-93F9-9E4B-8F7C-EC9FC4ACDAD5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4"/>
          </a:solidFill>
        </p:grpSpPr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676A8BEE-D814-7949-9114-89017682369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796E5C83-B5E5-1D4C-84FB-62353DC44BD9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694892D-C7AC-A442-B8F6-4CDEB7DD8228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6671C44A-5B20-DD46-8500-55C2BAA1DA5A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F7C616C-CE7B-444E-93B8-D347D03AD088}"/>
              </a:ext>
            </a:extLst>
          </p:cNvPr>
          <p:cNvSpPr/>
          <p:nvPr/>
        </p:nvSpPr>
        <p:spPr>
          <a:xfrm>
            <a:off x="8810601" y="-1043234"/>
            <a:ext cx="365760" cy="36812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57602089-F58B-C84C-B4AB-BF6733B00F42}"/>
              </a:ext>
            </a:extLst>
          </p:cNvPr>
          <p:cNvSpPr>
            <a:spLocks noChangeAspect="1"/>
          </p:cNvSpPr>
          <p:nvPr/>
        </p:nvSpPr>
        <p:spPr>
          <a:xfrm>
            <a:off x="9432234" y="-1043234"/>
            <a:ext cx="545114" cy="54864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E3FE531-84E1-CA40-A404-BB9DBCC1632F}"/>
              </a:ext>
            </a:extLst>
          </p:cNvPr>
          <p:cNvSpPr>
            <a:spLocks noChangeAspect="1"/>
          </p:cNvSpPr>
          <p:nvPr/>
        </p:nvSpPr>
        <p:spPr>
          <a:xfrm>
            <a:off x="8373024" y="-1043234"/>
            <a:ext cx="181705" cy="18288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4D06917E-3E0E-6D47-9181-57DC0B969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C11FE6E2-D9E8-0647-A8B0-4DC83BC372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33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428" y="452253"/>
            <a:ext cx="2295144" cy="624405"/>
          </a:xfrm>
          <a:prstGeom prst="rect">
            <a:avLst/>
          </a:prstGeom>
        </p:spPr>
      </p:pic>
      <p:sp>
        <p:nvSpPr>
          <p:cNvPr id="12" name="Rectangle 58"/>
          <p:cNvSpPr>
            <a:spLocks noChangeArrowheads="1"/>
          </p:cNvSpPr>
          <p:nvPr/>
        </p:nvSpPr>
        <p:spPr bwMode="gray">
          <a:xfrm>
            <a:off x="771351" y="773388"/>
            <a:ext cx="7744035" cy="17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6325192" y="4084609"/>
            <a:ext cx="4800600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25192" y="4865458"/>
            <a:ext cx="4800600" cy="3385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 16pt Arial</a:t>
            </a:r>
          </a:p>
        </p:txBody>
      </p:sp>
      <p:sp>
        <p:nvSpPr>
          <p:cNvPr id="19" name="TextBox 18"/>
          <p:cNvSpPr txBox="1"/>
          <p:nvPr/>
        </p:nvSpPr>
        <p:spPr bwMode="black">
          <a:xfrm>
            <a:off x="2248001" y="6520894"/>
            <a:ext cx="2204450" cy="215444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800">
                <a:solidFill>
                  <a:schemeClr val="tx1"/>
                </a:solidFill>
                <a:ea typeface="Arial" charset="0"/>
                <a:cs typeface="Arial" charset="0"/>
              </a:rPr>
              <a:t>Copyright © 2019 IQVIA.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25192" y="1830302"/>
            <a:ext cx="4800600" cy="2286058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10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32pt Arial Bold Title Case</a:t>
            </a:r>
          </a:p>
        </p:txBody>
      </p:sp>
      <p:sp>
        <p:nvSpPr>
          <p:cNvPr id="11" name="Rectangle 58"/>
          <p:cNvSpPr>
            <a:spLocks noChangeArrowheads="1"/>
          </p:cNvSpPr>
          <p:nvPr/>
        </p:nvSpPr>
        <p:spPr bwMode="gray">
          <a:xfrm>
            <a:off x="11506198" y="771348"/>
            <a:ext cx="697189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gray">
          <a:xfrm rot="5400000">
            <a:off x="-864496" y="2477220"/>
            <a:ext cx="3447991" cy="1763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791"/>
            <a:ext cx="6261101" cy="6845300"/>
          </a:xfrm>
          <a:prstGeom prst="rect">
            <a:avLst/>
          </a:prstGeom>
        </p:spPr>
      </p:pic>
      <p:sp>
        <p:nvSpPr>
          <p:cNvPr id="18" name="Rectangle 58"/>
          <p:cNvSpPr>
            <a:spLocks noChangeArrowheads="1"/>
          </p:cNvSpPr>
          <p:nvPr/>
        </p:nvSpPr>
        <p:spPr bwMode="gray">
          <a:xfrm rot="5400000">
            <a:off x="-436735" y="5497452"/>
            <a:ext cx="2592472" cy="176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</a:endParaRPr>
          </a:p>
        </p:txBody>
      </p:sp>
      <p:grpSp>
        <p:nvGrpSpPr>
          <p:cNvPr id="14" name="Group 13"/>
          <p:cNvGrpSpPr/>
          <p:nvPr/>
        </p:nvGrpSpPr>
        <p:grpSpPr bwMode="gray">
          <a:xfrm>
            <a:off x="12420545" y="0"/>
            <a:ext cx="284385" cy="5779689"/>
            <a:chOff x="12358552" y="0"/>
            <a:chExt cx="284385" cy="5779689"/>
          </a:xfrm>
        </p:grpSpPr>
        <p:sp>
          <p:nvSpPr>
            <p:cNvPr id="16" name="Rectangle 15"/>
            <p:cNvSpPr/>
            <p:nvPr/>
          </p:nvSpPr>
          <p:spPr bwMode="gray">
            <a:xfrm>
              <a:off x="12358552" y="0"/>
              <a:ext cx="284385" cy="284385"/>
            </a:xfrm>
            <a:prstGeom prst="rect">
              <a:avLst/>
            </a:prstGeom>
            <a:solidFill>
              <a:srgbClr val="34B2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 bwMode="gray">
            <a:xfrm>
              <a:off x="12358552" y="333902"/>
              <a:ext cx="284385" cy="284385"/>
            </a:xfrm>
            <a:prstGeom prst="rect">
              <a:avLst/>
            </a:prstGeom>
            <a:solidFill>
              <a:srgbClr val="3F5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 bwMode="gray">
            <a:xfrm>
              <a:off x="12358552" y="937408"/>
              <a:ext cx="284385" cy="284385"/>
            </a:xfrm>
            <a:prstGeom prst="rect">
              <a:avLst/>
            </a:prstGeom>
            <a:solidFill>
              <a:srgbClr val="FF53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gray">
            <a:xfrm>
              <a:off x="12358552" y="1271310"/>
              <a:ext cx="284385" cy="284385"/>
            </a:xfrm>
            <a:prstGeom prst="rect">
              <a:avLst/>
            </a:prstGeom>
            <a:solidFill>
              <a:srgbClr val="FE8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 bwMode="gray">
            <a:xfrm>
              <a:off x="12358552" y="1603218"/>
              <a:ext cx="284385" cy="284385"/>
            </a:xfrm>
            <a:prstGeom prst="rect">
              <a:avLst/>
            </a:prstGeom>
            <a:solidFill>
              <a:srgbClr val="FF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 bwMode="gray">
            <a:xfrm>
              <a:off x="12358552" y="1937120"/>
              <a:ext cx="284385" cy="284385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 bwMode="gray">
            <a:xfrm>
              <a:off x="12358552" y="2540626"/>
              <a:ext cx="284385" cy="284385"/>
            </a:xfrm>
            <a:prstGeom prst="rect">
              <a:avLst/>
            </a:prstGeom>
            <a:solidFill>
              <a:srgbClr val="2B3A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 bwMode="gray">
            <a:xfrm>
              <a:off x="12358552" y="2874528"/>
              <a:ext cx="284385" cy="284385"/>
            </a:xfrm>
            <a:prstGeom prst="rect">
              <a:avLst/>
            </a:prstGeom>
            <a:solidFill>
              <a:srgbClr val="0652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gray">
            <a:xfrm>
              <a:off x="12358552" y="3206436"/>
              <a:ext cx="284385" cy="284385"/>
            </a:xfrm>
            <a:prstGeom prst="rect">
              <a:avLst/>
            </a:prstGeom>
            <a:solidFill>
              <a:srgbClr val="00C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 bwMode="gray">
            <a:xfrm>
              <a:off x="12358552" y="3853100"/>
              <a:ext cx="284385" cy="284385"/>
            </a:xfrm>
            <a:prstGeom prst="rect">
              <a:avLst/>
            </a:prstGeom>
            <a:solidFill>
              <a:srgbClr val="0272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 bwMode="gray">
            <a:xfrm>
              <a:off x="12358552" y="4187002"/>
              <a:ext cx="284385" cy="284385"/>
            </a:xfrm>
            <a:prstGeom prst="rect">
              <a:avLst/>
            </a:prstGeom>
            <a:solidFill>
              <a:srgbClr val="43B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gray">
            <a:xfrm>
              <a:off x="12358552" y="4518910"/>
              <a:ext cx="284385" cy="284385"/>
            </a:xfrm>
            <a:prstGeom prst="rect">
              <a:avLst/>
            </a:prstGeom>
            <a:solidFill>
              <a:srgbClr val="93C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 bwMode="gray">
            <a:xfrm>
              <a:off x="12358552" y="5163396"/>
              <a:ext cx="284385" cy="28438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 bwMode="gray">
            <a:xfrm>
              <a:off x="12358552" y="5495304"/>
              <a:ext cx="284385" cy="2843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03882785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Subhead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Title Case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16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‹#›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592177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_Callout 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702630"/>
            <a:ext cx="7492481" cy="4512189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32330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i="0" baseline="0">
                <a:solidFill>
                  <a:schemeClr val="accent2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/>
              <a:t>Callouts are 16pt Arial Bold sentence case lorem ipsum dolor 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</a:t>
            </a:r>
            <a:r>
              <a:rPr lang="en-US" noProof="0"/>
              <a:t> </a:t>
            </a:r>
            <a:r>
              <a:rPr lang="en-US" noProof="0" err="1"/>
              <a:t>tetuer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r>
              <a:rPr lang="en-US" noProof="0"/>
              <a:t> </a:t>
            </a:r>
            <a:r>
              <a:rPr lang="en-US" noProof="0" err="1"/>
              <a:t>elit</a:t>
            </a:r>
            <a:r>
              <a:rPr lang="en-US" noProof="0"/>
              <a:t>, </a:t>
            </a:r>
            <a:r>
              <a:rPr lang="en-US" noProof="0" err="1"/>
              <a:t>sed</a:t>
            </a:r>
            <a:r>
              <a:rPr lang="en-US" noProof="0"/>
              <a:t> </a:t>
            </a:r>
            <a:r>
              <a:rPr lang="en-US" noProof="0" err="1"/>
              <a:t>diam</a:t>
            </a:r>
            <a:r>
              <a:rPr lang="en-US" noProof="0"/>
              <a:t> </a:t>
            </a:r>
            <a:r>
              <a:rPr lang="en-US" noProof="0" err="1"/>
              <a:t>nonummy</a:t>
            </a:r>
            <a:r>
              <a:rPr lang="en-US" noProof="0"/>
              <a:t> </a:t>
            </a:r>
            <a:r>
              <a:rPr lang="en-US" noProof="0" err="1"/>
              <a:t>nibh</a:t>
            </a:r>
            <a:r>
              <a:rPr lang="en-US" noProof="0"/>
              <a:t> </a:t>
            </a:r>
            <a:r>
              <a:rPr lang="en-US" noProof="0" err="1"/>
              <a:t>euismod</a:t>
            </a:r>
            <a:r>
              <a:rPr lang="en-US" noProof="0"/>
              <a:t> </a:t>
            </a:r>
            <a:r>
              <a:rPr lang="en-US" noProof="0" err="1"/>
              <a:t>tincidunt</a:t>
            </a:r>
            <a:r>
              <a:rPr lang="en-US" noProof="0"/>
              <a:t> </a:t>
            </a:r>
            <a:r>
              <a:rPr lang="en-US" noProof="0" err="1"/>
              <a:t>ut</a:t>
            </a:r>
            <a:r>
              <a:rPr lang="en-US" noProof="0"/>
              <a:t> </a:t>
            </a:r>
            <a:r>
              <a:rPr lang="en-US" noProof="0" err="1"/>
              <a:t>laoreet</a:t>
            </a:r>
            <a:r>
              <a:rPr lang="en-US" noProof="0"/>
              <a:t> </a:t>
            </a:r>
            <a:r>
              <a:rPr lang="en-US" noProof="0" err="1"/>
              <a:t>dolore</a:t>
            </a:r>
            <a:r>
              <a:rPr lang="en-US" noProof="0"/>
              <a:t> magna </a:t>
            </a:r>
            <a:r>
              <a:rPr lang="en-US" noProof="0" err="1"/>
              <a:t>aliquam</a:t>
            </a:r>
            <a:r>
              <a:rPr lang="en-US" noProof="0"/>
              <a:t> </a:t>
            </a:r>
            <a:r>
              <a:rPr lang="en-US" noProof="0" err="1"/>
              <a:t>erat</a:t>
            </a:r>
            <a:r>
              <a:rPr lang="en-US" noProof="0"/>
              <a:t> </a:t>
            </a:r>
            <a:r>
              <a:rPr lang="en-US" noProof="0" err="1"/>
              <a:t>volutpat</a:t>
            </a:r>
            <a:r>
              <a:rPr lang="en-US" noProof="0"/>
              <a:t>. Lorem ipsum dolor 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consectetuer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r>
              <a:rPr lang="en-US" noProof="0"/>
              <a:t> </a:t>
            </a:r>
            <a:r>
              <a:rPr lang="en-US" noProof="0" err="1"/>
              <a:t>elit</a:t>
            </a:r>
            <a:r>
              <a:rPr lang="en-US" noProof="0"/>
              <a:t>, </a:t>
            </a:r>
            <a:r>
              <a:rPr lang="en-US" noProof="0" err="1"/>
              <a:t>sed</a:t>
            </a:r>
            <a:r>
              <a:rPr lang="en-US" noProof="0"/>
              <a:t> </a:t>
            </a:r>
            <a:r>
              <a:rPr lang="en-US" noProof="0" err="1"/>
              <a:t>diam</a:t>
            </a:r>
            <a:r>
              <a:rPr lang="en-US" noProof="0"/>
              <a:t> </a:t>
            </a:r>
            <a:r>
              <a:rPr lang="en-US" noProof="0" err="1"/>
              <a:t>nonummy</a:t>
            </a:r>
            <a:r>
              <a:rPr lang="en-US" noProof="0"/>
              <a:t> </a:t>
            </a:r>
            <a:r>
              <a:rPr lang="en-US" noProof="0" err="1"/>
              <a:t>nibh</a:t>
            </a:r>
            <a:r>
              <a:rPr lang="en-US" noProof="0"/>
              <a:t> </a:t>
            </a:r>
            <a:r>
              <a:rPr lang="en-US" noProof="0" err="1"/>
              <a:t>euismod</a:t>
            </a:r>
            <a:r>
              <a:rPr lang="en-US" noProof="0"/>
              <a:t> </a:t>
            </a:r>
            <a:r>
              <a:rPr lang="en-US" noProof="0" err="1"/>
              <a:t>ut</a:t>
            </a:r>
            <a:r>
              <a:rPr lang="en-US" noProof="0"/>
              <a:t> </a:t>
            </a:r>
            <a:r>
              <a:rPr lang="en-US" noProof="0" err="1"/>
              <a:t>dolore</a:t>
            </a:r>
            <a:r>
              <a:rPr lang="en-US" noProof="0"/>
              <a:t> magna </a:t>
            </a:r>
            <a:r>
              <a:rPr lang="en-US" noProof="0" err="1"/>
              <a:t>aliquam</a:t>
            </a:r>
            <a:r>
              <a:rPr lang="en-US" noProof="0"/>
              <a:t> </a:t>
            </a:r>
            <a:r>
              <a:rPr lang="en-US" noProof="0" err="1"/>
              <a:t>erat</a:t>
            </a:r>
            <a:r>
              <a:rPr lang="en-US" noProof="0"/>
              <a:t> </a:t>
            </a:r>
            <a:r>
              <a:rPr lang="en-US" noProof="0" err="1"/>
              <a:t>volutpat</a:t>
            </a:r>
            <a:r>
              <a:rPr lang="en-US" noProof="0"/>
              <a:t>. </a:t>
            </a:r>
          </a:p>
        </p:txBody>
      </p:sp>
      <p:sp>
        <p:nvSpPr>
          <p:cNvPr id="13" name="Rectangle 12"/>
          <p:cNvSpPr/>
          <p:nvPr/>
        </p:nvSpPr>
        <p:spPr bwMode="gray">
          <a:xfrm>
            <a:off x="8220075" y="1687496"/>
            <a:ext cx="3971925" cy="952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Title Case</a:t>
            </a:r>
          </a:p>
        </p:txBody>
      </p:sp>
      <p:sp>
        <p:nvSpPr>
          <p:cNvPr id="18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21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‹#›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48271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2" y="1702631"/>
            <a:ext cx="3616187" cy="446569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245879" y="1702631"/>
            <a:ext cx="3616187" cy="446569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8107067" y="1702631"/>
            <a:ext cx="3616187" cy="446569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Title Case</a:t>
            </a:r>
          </a:p>
        </p:txBody>
      </p:sp>
      <p:sp>
        <p:nvSpPr>
          <p:cNvPr id="16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19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‹#›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909559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_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91062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Title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702631"/>
            <a:ext cx="11338560" cy="4434698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‹#›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424121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2024-06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E971393-FE1D-3B6A-5952-3200539F4C21}"/>
              </a:ext>
            </a:extLst>
          </p:cNvPr>
          <p:cNvSpPr/>
          <p:nvPr userDrawn="1"/>
        </p:nvSpPr>
        <p:spPr>
          <a:xfrm rot="18900000">
            <a:off x="9590939" y="-1090570"/>
            <a:ext cx="3074362" cy="4401184"/>
          </a:xfrm>
          <a:custGeom>
            <a:avLst/>
            <a:gdLst>
              <a:gd name="connsiteX0" fmla="*/ 906398 w 3074362"/>
              <a:gd name="connsiteY0" fmla="*/ 0 h 4401184"/>
              <a:gd name="connsiteX1" fmla="*/ 3074362 w 3074362"/>
              <a:gd name="connsiteY1" fmla="*/ 2167965 h 4401184"/>
              <a:gd name="connsiteX2" fmla="*/ 841143 w 3074362"/>
              <a:gd name="connsiteY2" fmla="*/ 4401184 h 4401184"/>
              <a:gd name="connsiteX3" fmla="*/ 334666 w 3074362"/>
              <a:gd name="connsiteY3" fmla="*/ 4401184 h 4401184"/>
              <a:gd name="connsiteX4" fmla="*/ 0 w 3074362"/>
              <a:gd name="connsiteY4" fmla="*/ 4066518 h 4401184"/>
              <a:gd name="connsiteX5" fmla="*/ 0 w 3074362"/>
              <a:gd name="connsiteY5" fmla="*/ 334667 h 4401184"/>
              <a:gd name="connsiteX6" fmla="*/ 334666 w 3074362"/>
              <a:gd name="connsiteY6" fmla="*/ 0 h 4401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74362" h="4401184">
                <a:moveTo>
                  <a:pt x="906398" y="0"/>
                </a:moveTo>
                <a:lnTo>
                  <a:pt x="3074362" y="2167965"/>
                </a:lnTo>
                <a:lnTo>
                  <a:pt x="841143" y="4401184"/>
                </a:lnTo>
                <a:lnTo>
                  <a:pt x="334666" y="4401184"/>
                </a:lnTo>
                <a:cubicBezTo>
                  <a:pt x="149835" y="4401184"/>
                  <a:pt x="0" y="4251349"/>
                  <a:pt x="0" y="4066518"/>
                </a:cubicBezTo>
                <a:lnTo>
                  <a:pt x="0" y="334667"/>
                </a:lnTo>
                <a:cubicBezTo>
                  <a:pt x="0" y="149835"/>
                  <a:pt x="149835" y="0"/>
                  <a:pt x="334666" y="0"/>
                </a:cubicBezTo>
                <a:close/>
              </a:path>
            </a:pathLst>
          </a:custGeom>
          <a:solidFill>
            <a:srgbClr val="140B4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err="1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A9D7148-A6F2-CBCC-1252-9028ED2C858C}"/>
              </a:ext>
            </a:extLst>
          </p:cNvPr>
          <p:cNvSpPr/>
          <p:nvPr userDrawn="1"/>
        </p:nvSpPr>
        <p:spPr>
          <a:xfrm rot="2700000">
            <a:off x="6613319" y="-912201"/>
            <a:ext cx="3072335" cy="3072335"/>
          </a:xfrm>
          <a:custGeom>
            <a:avLst/>
            <a:gdLst>
              <a:gd name="connsiteX0" fmla="*/ 0 w 2777410"/>
              <a:gd name="connsiteY0" fmla="*/ 1975810 h 2777410"/>
              <a:gd name="connsiteX1" fmla="*/ 1975810 w 2777410"/>
              <a:gd name="connsiteY1" fmla="*/ 0 h 2777410"/>
              <a:gd name="connsiteX2" fmla="*/ 2540164 w 2777410"/>
              <a:gd name="connsiteY2" fmla="*/ 0 h 2777410"/>
              <a:gd name="connsiteX3" fmla="*/ 2777410 w 2777410"/>
              <a:gd name="connsiteY3" fmla="*/ 237247 h 2777410"/>
              <a:gd name="connsiteX4" fmla="*/ 2777410 w 2777410"/>
              <a:gd name="connsiteY4" fmla="*/ 2540163 h 2777410"/>
              <a:gd name="connsiteX5" fmla="*/ 2540163 w 2777410"/>
              <a:gd name="connsiteY5" fmla="*/ 2777410 h 2777410"/>
              <a:gd name="connsiteX6" fmla="*/ 237247 w 2777410"/>
              <a:gd name="connsiteY6" fmla="*/ 2777410 h 2777410"/>
              <a:gd name="connsiteX7" fmla="*/ 0 w 2777410"/>
              <a:gd name="connsiteY7" fmla="*/ 2540163 h 2777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77410" h="2777410">
                <a:moveTo>
                  <a:pt x="0" y="1975810"/>
                </a:moveTo>
                <a:lnTo>
                  <a:pt x="1975810" y="0"/>
                </a:lnTo>
                <a:lnTo>
                  <a:pt x="2540164" y="0"/>
                </a:lnTo>
                <a:cubicBezTo>
                  <a:pt x="2671191" y="0"/>
                  <a:pt x="2777410" y="106219"/>
                  <a:pt x="2777410" y="237247"/>
                </a:cubicBezTo>
                <a:lnTo>
                  <a:pt x="2777410" y="2540163"/>
                </a:lnTo>
                <a:cubicBezTo>
                  <a:pt x="2777410" y="2671191"/>
                  <a:pt x="2671191" y="2777410"/>
                  <a:pt x="2540163" y="2777410"/>
                </a:cubicBezTo>
                <a:lnTo>
                  <a:pt x="237247" y="2777410"/>
                </a:lnTo>
                <a:cubicBezTo>
                  <a:pt x="106220" y="2777410"/>
                  <a:pt x="0" y="2671190"/>
                  <a:pt x="0" y="25401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150474CF-7CCB-20DD-E6E1-8A9CD0E038C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216772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50474CF-7CCB-20DD-E6E1-8A9CD0E038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13DC1846-D39B-50FF-487A-FD15579093A3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613608" y="2049693"/>
            <a:ext cx="5593080" cy="2758614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Divider title are 36pt Arial Bold sentence case</a:t>
            </a:r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FA3B847E-CEDD-4F28-13DA-54DB86046169}"/>
              </a:ext>
            </a:extLst>
          </p:cNvPr>
          <p:cNvSpPr>
            <a:spLocks/>
          </p:cNvSpPr>
          <p:nvPr userDrawn="1"/>
        </p:nvSpPr>
        <p:spPr bwMode="auto">
          <a:xfrm rot="16200000">
            <a:off x="8579893" y="133677"/>
            <a:ext cx="2515488" cy="2515488"/>
          </a:xfrm>
          <a:custGeom>
            <a:avLst/>
            <a:gdLst>
              <a:gd name="T0" fmla="*/ 724 w 1691"/>
              <a:gd name="T1" fmla="*/ 1624 h 1691"/>
              <a:gd name="T2" fmla="*/ 67 w 1691"/>
              <a:gd name="T3" fmla="*/ 967 h 1691"/>
              <a:gd name="T4" fmla="*/ 67 w 1691"/>
              <a:gd name="T5" fmla="*/ 724 h 1691"/>
              <a:gd name="T6" fmla="*/ 724 w 1691"/>
              <a:gd name="T7" fmla="*/ 67 h 1691"/>
              <a:gd name="T8" fmla="*/ 967 w 1691"/>
              <a:gd name="T9" fmla="*/ 67 h 1691"/>
              <a:gd name="T10" fmla="*/ 1624 w 1691"/>
              <a:gd name="T11" fmla="*/ 724 h 1691"/>
              <a:gd name="T12" fmla="*/ 1624 w 1691"/>
              <a:gd name="T13" fmla="*/ 967 h 1691"/>
              <a:gd name="T14" fmla="*/ 967 w 1691"/>
              <a:gd name="T15" fmla="*/ 1624 h 1691"/>
              <a:gd name="T16" fmla="*/ 724 w 1691"/>
              <a:gd name="T17" fmla="*/ 1624 h 1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91" h="1691">
                <a:moveTo>
                  <a:pt x="724" y="1624"/>
                </a:moveTo>
                <a:cubicBezTo>
                  <a:pt x="67" y="967"/>
                  <a:pt x="67" y="967"/>
                  <a:pt x="67" y="967"/>
                </a:cubicBezTo>
                <a:cubicBezTo>
                  <a:pt x="0" y="900"/>
                  <a:pt x="0" y="791"/>
                  <a:pt x="67" y="724"/>
                </a:cubicBezTo>
                <a:cubicBezTo>
                  <a:pt x="724" y="67"/>
                  <a:pt x="724" y="67"/>
                  <a:pt x="724" y="67"/>
                </a:cubicBezTo>
                <a:cubicBezTo>
                  <a:pt x="791" y="0"/>
                  <a:pt x="900" y="0"/>
                  <a:pt x="967" y="67"/>
                </a:cubicBezTo>
                <a:cubicBezTo>
                  <a:pt x="1624" y="724"/>
                  <a:pt x="1624" y="724"/>
                  <a:pt x="1624" y="724"/>
                </a:cubicBezTo>
                <a:cubicBezTo>
                  <a:pt x="1691" y="791"/>
                  <a:pt x="1691" y="900"/>
                  <a:pt x="1624" y="967"/>
                </a:cubicBezTo>
                <a:cubicBezTo>
                  <a:pt x="967" y="1624"/>
                  <a:pt x="967" y="1624"/>
                  <a:pt x="967" y="1624"/>
                </a:cubicBezTo>
                <a:cubicBezTo>
                  <a:pt x="900" y="1691"/>
                  <a:pt x="791" y="1691"/>
                  <a:pt x="724" y="1624"/>
                </a:cubicBezTo>
                <a:close/>
              </a:path>
            </a:pathLst>
          </a:custGeom>
          <a:solidFill>
            <a:schemeClr val="accent1"/>
          </a:solidFill>
          <a:ln w="127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3">
            <a:extLst>
              <a:ext uri="{FF2B5EF4-FFF2-40B4-BE49-F238E27FC236}">
                <a16:creationId xmlns:a16="http://schemas.microsoft.com/office/drawing/2014/main" id="{0BB57922-089B-617B-DB05-C881EA21986B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 rot="16200000">
            <a:off x="7666727" y="-76160"/>
            <a:ext cx="4560732" cy="465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06C75E6-2F25-C869-52E2-8C5D355F51AF}"/>
              </a:ext>
            </a:extLst>
          </p:cNvPr>
          <p:cNvSpPr>
            <a:spLocks/>
          </p:cNvSpPr>
          <p:nvPr userDrawn="1"/>
        </p:nvSpPr>
        <p:spPr bwMode="auto">
          <a:xfrm rot="18900000">
            <a:off x="8399071" y="-1421668"/>
            <a:ext cx="2843336" cy="2843336"/>
          </a:xfrm>
          <a:custGeom>
            <a:avLst/>
            <a:gdLst>
              <a:gd name="connsiteX0" fmla="*/ 0 w 2843336"/>
              <a:gd name="connsiteY0" fmla="*/ 0 h 2843336"/>
              <a:gd name="connsiteX1" fmla="*/ 2843336 w 2843336"/>
              <a:gd name="connsiteY1" fmla="*/ 2843336 h 2843336"/>
              <a:gd name="connsiteX2" fmla="*/ 268488 w 2843336"/>
              <a:gd name="connsiteY2" fmla="*/ 2843336 h 2843336"/>
              <a:gd name="connsiteX3" fmla="*/ 0 w 2843336"/>
              <a:gd name="connsiteY3" fmla="*/ 2585131 h 2843336"/>
              <a:gd name="connsiteX0" fmla="*/ 2843336 w 2934776"/>
              <a:gd name="connsiteY0" fmla="*/ 2843336 h 2934776"/>
              <a:gd name="connsiteX1" fmla="*/ 268488 w 2934776"/>
              <a:gd name="connsiteY1" fmla="*/ 2843336 h 2934776"/>
              <a:gd name="connsiteX2" fmla="*/ 0 w 2934776"/>
              <a:gd name="connsiteY2" fmla="*/ 2585131 h 2934776"/>
              <a:gd name="connsiteX3" fmla="*/ 0 w 2934776"/>
              <a:gd name="connsiteY3" fmla="*/ 0 h 2934776"/>
              <a:gd name="connsiteX4" fmla="*/ 2934776 w 2934776"/>
              <a:gd name="connsiteY4" fmla="*/ 2934776 h 2934776"/>
              <a:gd name="connsiteX0" fmla="*/ 2843336 w 2843336"/>
              <a:gd name="connsiteY0" fmla="*/ 2843336 h 2843336"/>
              <a:gd name="connsiteX1" fmla="*/ 268488 w 2843336"/>
              <a:gd name="connsiteY1" fmla="*/ 2843336 h 2843336"/>
              <a:gd name="connsiteX2" fmla="*/ 0 w 2843336"/>
              <a:gd name="connsiteY2" fmla="*/ 2585131 h 2843336"/>
              <a:gd name="connsiteX3" fmla="*/ 0 w 2843336"/>
              <a:gd name="connsiteY3" fmla="*/ 0 h 284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3336" h="2843336">
                <a:moveTo>
                  <a:pt x="2843336" y="2843336"/>
                </a:moveTo>
                <a:lnTo>
                  <a:pt x="268488" y="2843336"/>
                </a:lnTo>
                <a:cubicBezTo>
                  <a:pt x="120207" y="2843336"/>
                  <a:pt x="0" y="2727734"/>
                  <a:pt x="0" y="2585131"/>
                </a:cubicBezTo>
                <a:lnTo>
                  <a:pt x="0" y="0"/>
                </a:lnTo>
              </a:path>
            </a:pathLst>
          </a:custGeom>
          <a:noFill/>
          <a:ln w="127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A10C533-42F2-F66F-9D74-979D4CA2EBD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5585" y="5760594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674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Orange - IQVIA">
    <p:bg>
      <p:bgPr>
        <a:gradFill>
          <a:gsLst>
            <a:gs pos="20000">
              <a:srgbClr val="FE8A12"/>
            </a:gs>
            <a:gs pos="80000">
              <a:srgbClr val="F4C65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>
            <a:extLst>
              <a:ext uri="{FF2B5EF4-FFF2-40B4-BE49-F238E27FC236}">
                <a16:creationId xmlns:a16="http://schemas.microsoft.com/office/drawing/2014/main" id="{70EE6CC4-BDAD-452E-AE32-77E9A1B11636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ea typeface="Arial" charset="0"/>
                <a:cs typeface="Arial" charset="0"/>
              </a:rPr>
              <a:t>© 2020. All rights reserved. IQVIA</a:t>
            </a:r>
            <a:r>
              <a:rPr lang="en-US" sz="800" baseline="30000">
                <a:solidFill>
                  <a:schemeClr val="bg1"/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chemeClr val="bg1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  <a:endParaRPr lang="en-US" sz="800" kern="1200">
              <a:solidFill>
                <a:schemeClr val="bg1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21604DCE-2860-47E1-9A45-B850AE2D5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rgbClr val="FFE2C4"/>
                </a:solidFill>
              </a:defRPr>
            </a:lvl1pPr>
          </a:lstStyle>
          <a:p>
            <a:pPr lvl="0"/>
            <a:r>
              <a:rPr lang="en-US"/>
              <a:t>Subheads are 24pt Arial Italic sentence case and can be 2 lines.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4A4E4609-F19E-4DD3-A900-7CA905D6E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 36pt Arial Bold Title Case Should Be No More Than 2 Lines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BB2AC513-3F13-403A-8294-79335D9E76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F8B223-93F9-9E4B-8F7C-EC9FC4ACDAD5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rgbClr val="FE8A12"/>
          </a:solidFill>
        </p:grpSpPr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676A8BEE-D814-7949-9114-89017682369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796E5C83-B5E5-1D4C-84FB-62353DC44BD9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694892D-C7AC-A442-B8F6-4CDEB7DD8228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6671C44A-5B20-DD46-8500-55C2BAA1DA5A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F7C616C-CE7B-444E-93B8-D347D03AD088}"/>
              </a:ext>
            </a:extLst>
          </p:cNvPr>
          <p:cNvSpPr/>
          <p:nvPr/>
        </p:nvSpPr>
        <p:spPr>
          <a:xfrm>
            <a:off x="8810601" y="-1043234"/>
            <a:ext cx="365760" cy="36812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57602089-F58B-C84C-B4AB-BF6733B00F42}"/>
              </a:ext>
            </a:extLst>
          </p:cNvPr>
          <p:cNvSpPr>
            <a:spLocks noChangeAspect="1"/>
          </p:cNvSpPr>
          <p:nvPr/>
        </p:nvSpPr>
        <p:spPr>
          <a:xfrm>
            <a:off x="9432234" y="-1043234"/>
            <a:ext cx="545114" cy="54864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E3FE531-84E1-CA40-A404-BB9DBCC1632F}"/>
              </a:ext>
            </a:extLst>
          </p:cNvPr>
          <p:cNvSpPr>
            <a:spLocks noChangeAspect="1"/>
          </p:cNvSpPr>
          <p:nvPr/>
        </p:nvSpPr>
        <p:spPr>
          <a:xfrm>
            <a:off x="8373024" y="-1043234"/>
            <a:ext cx="181705" cy="18288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77635335-ADA9-F14A-AA59-3605F10A2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06B8EAA8-EC44-4144-A6F8-43D1C0C68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26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White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7AB75BD1-2507-44E0-91E4-42F78B5D2D49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2020. All rights reserved. IQVIA</a:t>
            </a:r>
            <a:r>
              <a:rPr lang="en-US" sz="800" baseline="300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  <a:endParaRPr lang="en-US" sz="800" kern="1200">
              <a:solidFill>
                <a:schemeClr val="bg1">
                  <a:lumMod val="50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098CCE30-6B5A-4DFB-97B5-AF5CCDE0C8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24pt Arial Italic sentence case and can be 2 lines.</a:t>
            </a: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184C4A24-4E36-49F8-AE34-FEFD57A981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Headline 36pt Arial Bold Title Case Should Be No More Than 2 Lines</a:t>
            </a:r>
          </a:p>
        </p:txBody>
      </p:sp>
      <p:sp>
        <p:nvSpPr>
          <p:cNvPr id="71" name="Subtitle 2">
            <a:extLst>
              <a:ext uri="{FF2B5EF4-FFF2-40B4-BE49-F238E27FC236}">
                <a16:creationId xmlns:a16="http://schemas.microsoft.com/office/drawing/2014/main" id="{0E82B801-11C9-4FD7-9D6A-B8DAA21204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29175BC-552B-D64A-8152-E96EE8CE39AF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D370C788-BCB9-AA4B-83CC-830DE2532168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86A666F2-61DC-1141-A28D-9C664CF9E0DD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B36DAFEC-9E33-D342-8F38-9280EB50249D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14487FF1-1618-4249-B143-BEFFD4E4E8FD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E4418D72-B986-414A-97FC-FCCE7B7F1B53}"/>
              </a:ext>
            </a:extLst>
          </p:cNvPr>
          <p:cNvSpPr/>
          <p:nvPr/>
        </p:nvSpPr>
        <p:spPr>
          <a:xfrm>
            <a:off x="8810601" y="-1043234"/>
            <a:ext cx="365760" cy="36812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B4C17C8-380D-41B2-8F4E-B2A6A80204A7}"/>
              </a:ext>
            </a:extLst>
          </p:cNvPr>
          <p:cNvSpPr>
            <a:spLocks noChangeAspect="1"/>
          </p:cNvSpPr>
          <p:nvPr/>
        </p:nvSpPr>
        <p:spPr>
          <a:xfrm>
            <a:off x="9432234" y="-1043234"/>
            <a:ext cx="545114" cy="54864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D82C82-AD27-49A1-AB10-24272A1884F7}"/>
              </a:ext>
            </a:extLst>
          </p:cNvPr>
          <p:cNvSpPr>
            <a:spLocks noChangeAspect="1"/>
          </p:cNvSpPr>
          <p:nvPr/>
        </p:nvSpPr>
        <p:spPr>
          <a:xfrm>
            <a:off x="8373024" y="-1043234"/>
            <a:ext cx="181705" cy="18288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4A43F6D9-2B76-4F47-8BB1-588F5D046A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F77A25CF-5914-0B4E-8C5F-E8D980A4AE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21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Co-Brand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7AB75BD1-2507-44E0-91E4-42F78B5D2D49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2020. All rights reserved. IQVIA</a:t>
            </a:r>
            <a:r>
              <a:rPr lang="en-US" sz="800" baseline="300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  <a:endParaRPr lang="en-US" sz="800" kern="1200">
              <a:solidFill>
                <a:schemeClr val="bg1">
                  <a:lumMod val="50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098CCE30-6B5A-4DFB-97B5-AF5CCDE0C8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24pt Arial Italic sentence case and can be 2 lines.</a:t>
            </a: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184C4A24-4E36-49F8-AE34-FEFD57A981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Headline 36pt Arial Bold Title Case Should Be No More Than 2 Lines</a:t>
            </a:r>
          </a:p>
        </p:txBody>
      </p:sp>
      <p:sp>
        <p:nvSpPr>
          <p:cNvPr id="71" name="Subtitle 2">
            <a:extLst>
              <a:ext uri="{FF2B5EF4-FFF2-40B4-BE49-F238E27FC236}">
                <a16:creationId xmlns:a16="http://schemas.microsoft.com/office/drawing/2014/main" id="{0E82B801-11C9-4FD7-9D6A-B8DAA21204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E5C45F24-760D-4806-80BF-4B954EEA03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55299" y="4854606"/>
            <a:ext cx="2324100" cy="1341752"/>
          </a:xfrm>
          <a:prstGeom prst="rect">
            <a:avLst/>
          </a:prstGeom>
          <a:solidFill>
            <a:srgbClr val="DA291C"/>
          </a:solidFill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Bid defense only: You may replace this box with a sponsor logo. Ensure the logo is on a white or transparent background and you have usage permission.</a:t>
            </a:r>
            <a:br>
              <a:rPr lang="en-US"/>
            </a:br>
            <a:br>
              <a:rPr lang="en-US"/>
            </a:br>
            <a:r>
              <a:rPr lang="en-US"/>
              <a:t>All other presentations, or without sponsor logo: Please delete this box.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EC9C87-CE31-4CA8-933C-B8C7C252CA86}"/>
              </a:ext>
            </a:extLst>
          </p:cNvPr>
          <p:cNvSpPr/>
          <p:nvPr/>
        </p:nvSpPr>
        <p:spPr>
          <a:xfrm>
            <a:off x="8810601" y="-1043234"/>
            <a:ext cx="365760" cy="36812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1BC71F-4BC2-47A4-96C7-2E221AFAC452}"/>
              </a:ext>
            </a:extLst>
          </p:cNvPr>
          <p:cNvSpPr>
            <a:spLocks noChangeAspect="1"/>
          </p:cNvSpPr>
          <p:nvPr/>
        </p:nvSpPr>
        <p:spPr>
          <a:xfrm>
            <a:off x="9432234" y="-1043234"/>
            <a:ext cx="545114" cy="54864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DEBD35E-79D5-4A08-BBFB-35E25D1D2A66}"/>
              </a:ext>
            </a:extLst>
          </p:cNvPr>
          <p:cNvSpPr>
            <a:spLocks noChangeAspect="1"/>
          </p:cNvSpPr>
          <p:nvPr/>
        </p:nvSpPr>
        <p:spPr>
          <a:xfrm>
            <a:off x="8373024" y="-1043234"/>
            <a:ext cx="181705" cy="18288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9C359E7-88C6-42D4-9B64-F7D5FE9CDBC5}"/>
              </a:ext>
            </a:extLst>
          </p:cNvPr>
          <p:cNvGrpSpPr/>
          <p:nvPr/>
        </p:nvGrpSpPr>
        <p:grpSpPr>
          <a:xfrm>
            <a:off x="9941531" y="3804028"/>
            <a:ext cx="2250469" cy="2651308"/>
            <a:chOff x="9941531" y="3804028"/>
            <a:chExt cx="2250469" cy="2651308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4384A34-21CA-42A4-8E46-1EEAC237500E}"/>
                </a:ext>
              </a:extLst>
            </p:cNvPr>
            <p:cNvSpPr/>
            <p:nvPr/>
          </p:nvSpPr>
          <p:spPr>
            <a:xfrm>
              <a:off x="10755844" y="5906186"/>
              <a:ext cx="1436156" cy="549150"/>
            </a:xfrm>
            <a:custGeom>
              <a:avLst/>
              <a:gdLst>
                <a:gd name="connsiteX0" fmla="*/ 274575 w 1436156"/>
                <a:gd name="connsiteY0" fmla="*/ 0 h 549150"/>
                <a:gd name="connsiteX1" fmla="*/ 276477 w 1436156"/>
                <a:gd name="connsiteY1" fmla="*/ 192 h 549150"/>
                <a:gd name="connsiteX2" fmla="*/ 276477 w 1436156"/>
                <a:gd name="connsiteY2" fmla="*/ 0 h 549150"/>
                <a:gd name="connsiteX3" fmla="*/ 1436156 w 1436156"/>
                <a:gd name="connsiteY3" fmla="*/ 0 h 549150"/>
                <a:gd name="connsiteX4" fmla="*/ 1436156 w 1436156"/>
                <a:gd name="connsiteY4" fmla="*/ 549150 h 549150"/>
                <a:gd name="connsiteX5" fmla="*/ 276477 w 1436156"/>
                <a:gd name="connsiteY5" fmla="*/ 549150 h 549150"/>
                <a:gd name="connsiteX6" fmla="*/ 276477 w 1436156"/>
                <a:gd name="connsiteY6" fmla="*/ 548959 h 549150"/>
                <a:gd name="connsiteX7" fmla="*/ 274575 w 1436156"/>
                <a:gd name="connsiteY7" fmla="*/ 549150 h 549150"/>
                <a:gd name="connsiteX8" fmla="*/ 0 w 1436156"/>
                <a:gd name="connsiteY8" fmla="*/ 274575 h 549150"/>
                <a:gd name="connsiteX9" fmla="*/ 274575 w 1436156"/>
                <a:gd name="connsiteY9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6156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1436156" y="0"/>
                  </a:lnTo>
                  <a:lnTo>
                    <a:pt x="1436156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0C482A3-7472-489E-8622-A62D97CBD17C}"/>
                </a:ext>
              </a:extLst>
            </p:cNvPr>
            <p:cNvSpPr/>
            <p:nvPr/>
          </p:nvSpPr>
          <p:spPr>
            <a:xfrm>
              <a:off x="10356354" y="3804028"/>
              <a:ext cx="1835646" cy="549150"/>
            </a:xfrm>
            <a:custGeom>
              <a:avLst/>
              <a:gdLst>
                <a:gd name="connsiteX0" fmla="*/ 274073 w 1835646"/>
                <a:gd name="connsiteY0" fmla="*/ 0 h 549150"/>
                <a:gd name="connsiteX1" fmla="*/ 278104 w 1835646"/>
                <a:gd name="connsiteY1" fmla="*/ 407 h 549150"/>
                <a:gd name="connsiteX2" fmla="*/ 278104 w 1835646"/>
                <a:gd name="connsiteY2" fmla="*/ 0 h 549150"/>
                <a:gd name="connsiteX3" fmla="*/ 1835646 w 1835646"/>
                <a:gd name="connsiteY3" fmla="*/ 0 h 549150"/>
                <a:gd name="connsiteX4" fmla="*/ 1835646 w 1835646"/>
                <a:gd name="connsiteY4" fmla="*/ 549150 h 549150"/>
                <a:gd name="connsiteX5" fmla="*/ 278104 w 1835646"/>
                <a:gd name="connsiteY5" fmla="*/ 549150 h 549150"/>
                <a:gd name="connsiteX6" fmla="*/ 278104 w 1835646"/>
                <a:gd name="connsiteY6" fmla="*/ 547742 h 549150"/>
                <a:gd name="connsiteX7" fmla="*/ 274073 w 1835646"/>
                <a:gd name="connsiteY7" fmla="*/ 548148 h 549150"/>
                <a:gd name="connsiteX8" fmla="*/ 0 w 1835646"/>
                <a:gd name="connsiteY8" fmla="*/ 274074 h 549150"/>
                <a:gd name="connsiteX9" fmla="*/ 274073 w 1835646"/>
                <a:gd name="connsiteY9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5646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1835646" y="0"/>
                  </a:lnTo>
                  <a:lnTo>
                    <a:pt x="1835646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4C68CD5-1D99-4C2F-8258-B69F780AC527}"/>
                </a:ext>
              </a:extLst>
            </p:cNvPr>
            <p:cNvSpPr/>
            <p:nvPr/>
          </p:nvSpPr>
          <p:spPr>
            <a:xfrm>
              <a:off x="9941531" y="4854606"/>
              <a:ext cx="2250469" cy="549150"/>
            </a:xfrm>
            <a:custGeom>
              <a:avLst/>
              <a:gdLst>
                <a:gd name="connsiteX0" fmla="*/ 299044 w 2250469"/>
                <a:gd name="connsiteY0" fmla="*/ 0 h 549150"/>
                <a:gd name="connsiteX1" fmla="*/ 300889 w 2250469"/>
                <a:gd name="connsiteY1" fmla="*/ 171 h 549150"/>
                <a:gd name="connsiteX2" fmla="*/ 300889 w 2250469"/>
                <a:gd name="connsiteY2" fmla="*/ 0 h 549150"/>
                <a:gd name="connsiteX3" fmla="*/ 2250469 w 2250469"/>
                <a:gd name="connsiteY3" fmla="*/ 0 h 549150"/>
                <a:gd name="connsiteX4" fmla="*/ 2250469 w 2250469"/>
                <a:gd name="connsiteY4" fmla="*/ 549150 h 549150"/>
                <a:gd name="connsiteX5" fmla="*/ 300889 w 2250469"/>
                <a:gd name="connsiteY5" fmla="*/ 549150 h 549150"/>
                <a:gd name="connsiteX6" fmla="*/ 300889 w 2250469"/>
                <a:gd name="connsiteY6" fmla="*/ 548980 h 549150"/>
                <a:gd name="connsiteX7" fmla="*/ 299044 w 2250469"/>
                <a:gd name="connsiteY7" fmla="*/ 549150 h 549150"/>
                <a:gd name="connsiteX8" fmla="*/ 0 w 2250469"/>
                <a:gd name="connsiteY8" fmla="*/ 274575 h 549150"/>
                <a:gd name="connsiteX9" fmla="*/ 299044 w 2250469"/>
                <a:gd name="connsiteY9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0469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2250469" y="0"/>
                  </a:lnTo>
                  <a:lnTo>
                    <a:pt x="2250469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pic>
        <p:nvPicPr>
          <p:cNvPr id="19" name="Graphic 18">
            <a:extLst>
              <a:ext uri="{FF2B5EF4-FFF2-40B4-BE49-F238E27FC236}">
                <a16:creationId xmlns:a16="http://schemas.microsoft.com/office/drawing/2014/main" id="{EFFBAF58-7775-B441-95B2-60BAEE630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7BD8E0C7-3A74-E943-836A-7A1E89CA92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80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286359"/>
            <a:ext cx="11338560" cy="499412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54" name="Footer Placeholder 4">
            <a:extLst>
              <a:ext uri="{FF2B5EF4-FFF2-40B4-BE49-F238E27FC236}">
                <a16:creationId xmlns:a16="http://schemas.microsoft.com/office/drawing/2014/main" id="{7088911A-0046-5847-8D5E-667B718ECD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FCFC63C0-5262-4767-9F93-DEDAECE24DB7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B41C48F-5C1D-DE41-93AD-B4E269C3B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5576FF8-95FB-5A4A-AD47-8ECC3E9AE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09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Subhead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098016E9-779F-F844-B7C6-670D5E2ED4D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30"/>
            <a:ext cx="11338560" cy="457785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56" name="Footer Placeholder 4">
            <a:extLst>
              <a:ext uri="{FF2B5EF4-FFF2-40B4-BE49-F238E27FC236}">
                <a16:creationId xmlns:a16="http://schemas.microsoft.com/office/drawing/2014/main" id="{4C2A7798-04D8-114F-865E-17D9C5B73E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780491F4-CBE5-420D-B41C-DA1186C29721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127A24E-C6A6-B348-9405-8C826F52F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9F63AD4-B76D-3B4F-9D8D-50FE70110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1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1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>
            <a:extLst>
              <a:ext uri="{FF2B5EF4-FFF2-40B4-BE49-F238E27FC236}">
                <a16:creationId xmlns:a16="http://schemas.microsoft.com/office/drawing/2014/main" id="{B39BD980-859A-ED43-B5E0-B78C35812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531A8FC-B139-A448-96B7-DB54D8693F95}"/>
              </a:ext>
            </a:extLst>
          </p:cNvPr>
          <p:cNvCxnSpPr>
            <a:cxnSpLocks/>
          </p:cNvCxnSpPr>
          <p:nvPr/>
        </p:nvCxnSpPr>
        <p:spPr>
          <a:xfrm>
            <a:off x="8132063" y="1784927"/>
            <a:ext cx="4148329" cy="0"/>
          </a:xfrm>
          <a:prstGeom prst="line">
            <a:avLst/>
          </a:prstGeom>
          <a:ln w="254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D88AF363-7A35-104E-9A0A-BC860A4A42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26"/>
            <a:ext cx="7492481" cy="4577849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404117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i="0" baseline="0">
                <a:solidFill>
                  <a:schemeClr val="accent2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/>
              <a:t>Callouts are 20pt Arial Bold sentence case lorem ipsum dolor 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</a:t>
            </a:r>
            <a:r>
              <a:rPr lang="en-US" noProof="0"/>
              <a:t> </a:t>
            </a:r>
            <a:r>
              <a:rPr lang="en-US" noProof="0" err="1"/>
              <a:t>tetuer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r>
              <a:rPr lang="en-US" noProof="0"/>
              <a:t> </a:t>
            </a:r>
            <a:r>
              <a:rPr lang="en-US" noProof="0" err="1"/>
              <a:t>elit</a:t>
            </a:r>
            <a:r>
              <a:rPr lang="en-US" noProof="0"/>
              <a:t>, </a:t>
            </a:r>
            <a:r>
              <a:rPr lang="en-US" noProof="0" err="1"/>
              <a:t>sed</a:t>
            </a:r>
            <a:r>
              <a:rPr lang="en-US" noProof="0"/>
              <a:t> </a:t>
            </a:r>
            <a:r>
              <a:rPr lang="en-US" noProof="0" err="1"/>
              <a:t>diam</a:t>
            </a:r>
            <a:r>
              <a:rPr lang="en-US" noProof="0"/>
              <a:t> </a:t>
            </a:r>
            <a:r>
              <a:rPr lang="en-US" noProof="0" err="1"/>
              <a:t>nonummy</a:t>
            </a:r>
            <a:r>
              <a:rPr lang="en-US" noProof="0"/>
              <a:t> </a:t>
            </a:r>
            <a:r>
              <a:rPr lang="en-US" noProof="0" err="1"/>
              <a:t>nibh</a:t>
            </a:r>
            <a:r>
              <a:rPr lang="en-US" noProof="0"/>
              <a:t> </a:t>
            </a:r>
            <a:r>
              <a:rPr lang="en-US" noProof="0" err="1"/>
              <a:t>euismod</a:t>
            </a:r>
            <a:r>
              <a:rPr lang="en-US" noProof="0"/>
              <a:t> </a:t>
            </a:r>
            <a:r>
              <a:rPr lang="en-US" noProof="0" err="1"/>
              <a:t>tincidunt</a:t>
            </a:r>
            <a:r>
              <a:rPr lang="en-US" noProof="0"/>
              <a:t> </a:t>
            </a:r>
            <a:r>
              <a:rPr lang="en-US" noProof="0" err="1"/>
              <a:t>ut</a:t>
            </a:r>
            <a:r>
              <a:rPr lang="en-US" noProof="0"/>
              <a:t> </a:t>
            </a:r>
            <a:r>
              <a:rPr lang="en-US" noProof="0" err="1"/>
              <a:t>laoreet</a:t>
            </a:r>
            <a:r>
              <a:rPr lang="en-US" noProof="0"/>
              <a:t> dolore magna </a:t>
            </a:r>
            <a:r>
              <a:rPr lang="en-US" noProof="0" err="1"/>
              <a:t>aliquam</a:t>
            </a:r>
            <a:r>
              <a:rPr lang="en-US" noProof="0"/>
              <a:t> </a:t>
            </a:r>
            <a:r>
              <a:rPr lang="en-US" noProof="0" err="1"/>
              <a:t>erat</a:t>
            </a:r>
            <a:r>
              <a:rPr lang="en-US" noProof="0"/>
              <a:t> </a:t>
            </a:r>
            <a:r>
              <a:rPr lang="en-US" noProof="0" err="1"/>
              <a:t>volutpat</a:t>
            </a:r>
            <a:r>
              <a:rPr lang="en-US" noProof="0"/>
              <a:t>. 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60" name="Footer Placeholder 4">
            <a:extLst>
              <a:ext uri="{FF2B5EF4-FFF2-40B4-BE49-F238E27FC236}">
                <a16:creationId xmlns:a16="http://schemas.microsoft.com/office/drawing/2014/main" id="{02449CD6-629F-D647-95E7-AF3F9E15C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241A4459-0EB4-4688-8572-06BA95F5D702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71D6C41-2089-8944-A7DE-1B4DA2E9F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5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9030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DC861044-95A1-2B49-A60B-B4999A56CF9B}"/>
              </a:ext>
            </a:extLst>
          </p:cNvPr>
          <p:cNvGrpSpPr/>
          <p:nvPr/>
        </p:nvGrpSpPr>
        <p:grpSpPr>
          <a:xfrm>
            <a:off x="12325585" y="41736"/>
            <a:ext cx="1568505" cy="4234899"/>
            <a:chOff x="12325585" y="41736"/>
            <a:chExt cx="1568505" cy="4234899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E52E4A4F-48AC-314F-832A-152FAA431290}"/>
                </a:ext>
              </a:extLst>
            </p:cNvPr>
            <p:cNvSpPr/>
            <p:nvPr/>
          </p:nvSpPr>
          <p:spPr bwMode="gray">
            <a:xfrm>
              <a:off x="12798661" y="253916"/>
              <a:ext cx="284385" cy="284385"/>
            </a:xfrm>
            <a:prstGeom prst="rect">
              <a:avLst/>
            </a:prstGeom>
            <a:solidFill>
              <a:srgbClr val="7FD1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4778FF28-E215-F743-9488-882D8EDD0511}"/>
                </a:ext>
              </a:extLst>
            </p:cNvPr>
            <p:cNvSpPr/>
            <p:nvPr/>
          </p:nvSpPr>
          <p:spPr bwMode="gray">
            <a:xfrm>
              <a:off x="12798661" y="590140"/>
              <a:ext cx="284385" cy="284385"/>
            </a:xfrm>
            <a:prstGeom prst="rect">
              <a:avLst/>
            </a:prstGeom>
            <a:solidFill>
              <a:srgbClr val="7FAA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B1618DEE-18B6-D745-8EED-3ED1371E9198}"/>
                </a:ext>
              </a:extLst>
            </p:cNvPr>
            <p:cNvSpPr/>
            <p:nvPr/>
          </p:nvSpPr>
          <p:spPr bwMode="gray">
            <a:xfrm>
              <a:off x="13135211" y="253916"/>
              <a:ext cx="284385" cy="284385"/>
            </a:xfrm>
            <a:prstGeom prst="rect">
              <a:avLst/>
            </a:prstGeom>
            <a:solidFill>
              <a:srgbClr val="40BA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423BB6E3-FAB2-5F4B-B1C5-ECC7E64739F2}"/>
                </a:ext>
              </a:extLst>
            </p:cNvPr>
            <p:cNvSpPr/>
            <p:nvPr/>
          </p:nvSpPr>
          <p:spPr bwMode="gray">
            <a:xfrm>
              <a:off x="13135211" y="590140"/>
              <a:ext cx="284385" cy="284385"/>
            </a:xfrm>
            <a:prstGeom prst="rect">
              <a:avLst/>
            </a:prstGeom>
            <a:solidFill>
              <a:srgbClr val="4080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7D336131-DE9C-4C4E-BD70-9A4AC3A2929D}"/>
                </a:ext>
              </a:extLst>
            </p:cNvPr>
            <p:cNvSpPr/>
            <p:nvPr/>
          </p:nvSpPr>
          <p:spPr bwMode="gray">
            <a:xfrm>
              <a:off x="13471761" y="253916"/>
              <a:ext cx="284385" cy="284385"/>
            </a:xfrm>
            <a:prstGeom prst="rect">
              <a:avLst/>
            </a:prstGeom>
            <a:solidFill>
              <a:srgbClr val="BFE8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1275795E-B071-FE47-9C29-B3F692BBC02B}"/>
                </a:ext>
              </a:extLst>
            </p:cNvPr>
            <p:cNvSpPr/>
            <p:nvPr/>
          </p:nvSpPr>
          <p:spPr bwMode="gray">
            <a:xfrm>
              <a:off x="13471761" y="590140"/>
              <a:ext cx="284385" cy="284385"/>
            </a:xfrm>
            <a:prstGeom prst="rect">
              <a:avLst/>
            </a:prstGeom>
            <a:solidFill>
              <a:srgbClr val="BFD4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383B52BA-0D9D-134E-BA96-0A4FDACC53AE}"/>
                </a:ext>
              </a:extLst>
            </p:cNvPr>
            <p:cNvSpPr/>
            <p:nvPr/>
          </p:nvSpPr>
          <p:spPr bwMode="gray">
            <a:xfrm>
              <a:off x="12462111" y="928669"/>
              <a:ext cx="284385" cy="28438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D5E5BC3B-0E3A-2449-8ACA-85F6A951CB01}"/>
                </a:ext>
              </a:extLst>
            </p:cNvPr>
            <p:cNvSpPr/>
            <p:nvPr/>
          </p:nvSpPr>
          <p:spPr bwMode="gray">
            <a:xfrm>
              <a:off x="12798661" y="1935420"/>
              <a:ext cx="284385" cy="284385"/>
            </a:xfrm>
            <a:prstGeom prst="rect">
              <a:avLst/>
            </a:prstGeom>
            <a:solidFill>
              <a:srgbClr val="F7D9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8EFF8B2C-FC11-CD46-9C8A-BD730900B2A6}"/>
                </a:ext>
              </a:extLst>
            </p:cNvPr>
            <p:cNvSpPr/>
            <p:nvPr/>
          </p:nvSpPr>
          <p:spPr bwMode="gray">
            <a:xfrm>
              <a:off x="13135211" y="1935420"/>
              <a:ext cx="284385" cy="284385"/>
            </a:xfrm>
            <a:prstGeom prst="rect">
              <a:avLst/>
            </a:prstGeom>
            <a:solidFill>
              <a:srgbClr val="F4C6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952D731D-63C4-7E42-B942-5ADF27F0ADA2}"/>
                </a:ext>
              </a:extLst>
            </p:cNvPr>
            <p:cNvSpPr/>
            <p:nvPr/>
          </p:nvSpPr>
          <p:spPr bwMode="gray">
            <a:xfrm>
              <a:off x="13471761" y="1935420"/>
              <a:ext cx="284385" cy="284385"/>
            </a:xfrm>
            <a:prstGeom prst="rect">
              <a:avLst/>
            </a:prstGeom>
            <a:solidFill>
              <a:srgbClr val="FBEC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6E19D061-2CCE-864A-AFCF-BA62ED98CF10}"/>
                </a:ext>
              </a:extLst>
            </p:cNvPr>
            <p:cNvSpPr/>
            <p:nvPr/>
          </p:nvSpPr>
          <p:spPr bwMode="gray">
            <a:xfrm>
              <a:off x="12462111" y="592349"/>
              <a:ext cx="284385" cy="2843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2A251A5D-E834-5447-953F-4148EC11C9B8}"/>
                </a:ext>
              </a:extLst>
            </p:cNvPr>
            <p:cNvSpPr/>
            <p:nvPr/>
          </p:nvSpPr>
          <p:spPr bwMode="gray">
            <a:xfrm>
              <a:off x="12798661" y="2271740"/>
              <a:ext cx="284385" cy="284385"/>
            </a:xfrm>
            <a:prstGeom prst="rect">
              <a:avLst/>
            </a:prstGeom>
            <a:solidFill>
              <a:srgbClr val="FEC4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9B01F80C-8595-A74C-AF49-6359801C9784}"/>
                </a:ext>
              </a:extLst>
            </p:cNvPr>
            <p:cNvSpPr/>
            <p:nvPr/>
          </p:nvSpPr>
          <p:spPr bwMode="gray">
            <a:xfrm>
              <a:off x="13135211" y="2271740"/>
              <a:ext cx="284385" cy="284385"/>
            </a:xfrm>
            <a:prstGeom prst="rect">
              <a:avLst/>
            </a:prstGeom>
            <a:solidFill>
              <a:srgbClr val="FEA7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BC6370F1-26AD-E041-BA8A-F7DA8D95B8CA}"/>
                </a:ext>
              </a:extLst>
            </p:cNvPr>
            <p:cNvSpPr/>
            <p:nvPr/>
          </p:nvSpPr>
          <p:spPr bwMode="gray">
            <a:xfrm>
              <a:off x="13471761" y="2271740"/>
              <a:ext cx="284385" cy="284385"/>
            </a:xfrm>
            <a:prstGeom prst="rect">
              <a:avLst/>
            </a:prstGeom>
            <a:solidFill>
              <a:srgbClr val="FFE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EAB45CE9-BB6C-0149-80BA-31C7AE5626C4}"/>
                </a:ext>
              </a:extLst>
            </p:cNvPr>
            <p:cNvSpPr/>
            <p:nvPr/>
          </p:nvSpPr>
          <p:spPr bwMode="gray">
            <a:xfrm>
              <a:off x="12462111" y="253916"/>
              <a:ext cx="284385" cy="2843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FFB35FDC-2232-864F-BADD-661D156158D6}"/>
                </a:ext>
              </a:extLst>
            </p:cNvPr>
            <p:cNvSpPr/>
            <p:nvPr/>
          </p:nvSpPr>
          <p:spPr bwMode="gray">
            <a:xfrm>
              <a:off x="12798661" y="1596891"/>
              <a:ext cx="284385" cy="284385"/>
            </a:xfrm>
            <a:prstGeom prst="rect">
              <a:avLst/>
            </a:prstGeom>
            <a:solidFill>
              <a:srgbClr val="7FD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87CB333C-9A58-F740-B08D-09FA1D104B15}"/>
                </a:ext>
              </a:extLst>
            </p:cNvPr>
            <p:cNvSpPr/>
            <p:nvPr/>
          </p:nvSpPr>
          <p:spPr bwMode="gray">
            <a:xfrm>
              <a:off x="13135211" y="1596891"/>
              <a:ext cx="284385" cy="284385"/>
            </a:xfrm>
            <a:prstGeom prst="rect">
              <a:avLst/>
            </a:prstGeom>
            <a:solidFill>
              <a:srgbClr val="40CF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6C89D992-5C10-3A45-BF16-4384F7BA6828}"/>
                </a:ext>
              </a:extLst>
            </p:cNvPr>
            <p:cNvSpPr/>
            <p:nvPr/>
          </p:nvSpPr>
          <p:spPr bwMode="gray">
            <a:xfrm>
              <a:off x="13471761" y="1596891"/>
              <a:ext cx="284385" cy="284385"/>
            </a:xfrm>
            <a:prstGeom prst="rect">
              <a:avLst/>
            </a:prstGeom>
            <a:solidFill>
              <a:srgbClr val="BFEF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1E77EE0C-3660-884F-B742-095D504276D0}"/>
                </a:ext>
              </a:extLst>
            </p:cNvPr>
            <p:cNvSpPr/>
            <p:nvPr/>
          </p:nvSpPr>
          <p:spPr bwMode="gray">
            <a:xfrm>
              <a:off x="12462111" y="3533419"/>
              <a:ext cx="284385" cy="28438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2EEF83AE-8A27-C44A-9324-FA3A4896B8F4}"/>
                </a:ext>
              </a:extLst>
            </p:cNvPr>
            <p:cNvSpPr/>
            <p:nvPr/>
          </p:nvSpPr>
          <p:spPr bwMode="gray">
            <a:xfrm>
              <a:off x="13135211" y="3533419"/>
              <a:ext cx="284385" cy="28438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66F34DD6-075B-DD4E-91FD-7C3135028198}"/>
                </a:ext>
              </a:extLst>
            </p:cNvPr>
            <p:cNvSpPr/>
            <p:nvPr/>
          </p:nvSpPr>
          <p:spPr bwMode="gray">
            <a:xfrm>
              <a:off x="13471760" y="3533419"/>
              <a:ext cx="284385" cy="284385"/>
            </a:xfrm>
            <a:prstGeom prst="rect">
              <a:avLst/>
            </a:prstGeom>
            <a:solidFill>
              <a:srgbClr val="CACE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7045834D-FFE6-DA41-B70D-07AFA78D8BEC}"/>
                </a:ext>
              </a:extLst>
            </p:cNvPr>
            <p:cNvSpPr/>
            <p:nvPr/>
          </p:nvSpPr>
          <p:spPr bwMode="gray">
            <a:xfrm>
              <a:off x="12798661" y="3533419"/>
              <a:ext cx="284385" cy="284385"/>
            </a:xfrm>
            <a:prstGeom prst="rect">
              <a:avLst/>
            </a:prstGeom>
            <a:solidFill>
              <a:srgbClr val="959C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93C60060-D439-1846-8187-6B3648AB779C}"/>
                </a:ext>
              </a:extLst>
            </p:cNvPr>
            <p:cNvSpPr/>
            <p:nvPr/>
          </p:nvSpPr>
          <p:spPr bwMode="gray">
            <a:xfrm>
              <a:off x="12462111" y="2610269"/>
              <a:ext cx="284385" cy="284385"/>
            </a:xfrm>
            <a:prstGeom prst="rect">
              <a:avLst/>
            </a:prstGeom>
            <a:solidFill>
              <a:srgbClr val="8300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194537A3-815B-654F-9405-8FC3B6F0C70F}"/>
                </a:ext>
              </a:extLst>
            </p:cNvPr>
            <p:cNvSpPr/>
            <p:nvPr/>
          </p:nvSpPr>
          <p:spPr bwMode="gray">
            <a:xfrm>
              <a:off x="12462111" y="1937629"/>
              <a:ext cx="284385" cy="28438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0B73106B-51C5-D541-9A87-B5CF0BC15FB3}"/>
                </a:ext>
              </a:extLst>
            </p:cNvPr>
            <p:cNvSpPr/>
            <p:nvPr/>
          </p:nvSpPr>
          <p:spPr bwMode="gray">
            <a:xfrm>
              <a:off x="12462111" y="2271740"/>
              <a:ext cx="284385" cy="284385"/>
            </a:xfrm>
            <a:prstGeom prst="rect">
              <a:avLst/>
            </a:prstGeom>
            <a:solidFill>
              <a:srgbClr val="FE8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CD23B5AC-DE23-104B-8B31-0D484A7F8E82}"/>
                </a:ext>
              </a:extLst>
            </p:cNvPr>
            <p:cNvSpPr/>
            <p:nvPr/>
          </p:nvSpPr>
          <p:spPr bwMode="gray">
            <a:xfrm>
              <a:off x="12462111" y="1601309"/>
              <a:ext cx="284385" cy="28438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04E537CA-716E-A04D-A674-A23B2F9F0641}"/>
                </a:ext>
              </a:extLst>
            </p:cNvPr>
            <p:cNvSpPr/>
            <p:nvPr/>
          </p:nvSpPr>
          <p:spPr bwMode="gray">
            <a:xfrm>
              <a:off x="12462111" y="1264989"/>
              <a:ext cx="284385" cy="28438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0E022DD8-7E50-6B40-9A0A-BB12BA4CB6EA}"/>
                </a:ext>
              </a:extLst>
            </p:cNvPr>
            <p:cNvSpPr/>
            <p:nvPr/>
          </p:nvSpPr>
          <p:spPr bwMode="gray">
            <a:xfrm>
              <a:off x="12462111" y="3074588"/>
              <a:ext cx="284385" cy="284385"/>
            </a:xfrm>
            <a:prstGeom prst="rect">
              <a:avLst/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452789F3-816A-A644-BB73-0EBCDF25BAB5}"/>
                </a:ext>
              </a:extLst>
            </p:cNvPr>
            <p:cNvSpPr/>
            <p:nvPr/>
          </p:nvSpPr>
          <p:spPr bwMode="gray">
            <a:xfrm>
              <a:off x="12798661" y="2610269"/>
              <a:ext cx="284385" cy="284385"/>
            </a:xfrm>
            <a:prstGeom prst="rect">
              <a:avLst/>
            </a:prstGeom>
            <a:solidFill>
              <a:srgbClr val="C17F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1398C4E5-4403-FC41-9A95-9A4D9240F6E5}"/>
                </a:ext>
              </a:extLst>
            </p:cNvPr>
            <p:cNvSpPr/>
            <p:nvPr/>
          </p:nvSpPr>
          <p:spPr bwMode="gray">
            <a:xfrm>
              <a:off x="12798661" y="1264989"/>
              <a:ext cx="284385" cy="284385"/>
            </a:xfrm>
            <a:prstGeom prst="rect">
              <a:avLst/>
            </a:prstGeom>
            <a:solidFill>
              <a:srgbClr val="80B8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894006C7-064B-7D49-916C-7FD52454F72C}"/>
                </a:ext>
              </a:extLst>
            </p:cNvPr>
            <p:cNvSpPr/>
            <p:nvPr/>
          </p:nvSpPr>
          <p:spPr bwMode="gray">
            <a:xfrm>
              <a:off x="12798661" y="928669"/>
              <a:ext cx="284385" cy="284385"/>
            </a:xfrm>
            <a:prstGeom prst="rect">
              <a:avLst/>
            </a:prstGeom>
            <a:solidFill>
              <a:srgbClr val="A1D7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D4188D44-56F8-0A4B-82CC-98A72AAAED7D}"/>
                </a:ext>
              </a:extLst>
            </p:cNvPr>
            <p:cNvSpPr/>
            <p:nvPr/>
          </p:nvSpPr>
          <p:spPr bwMode="gray">
            <a:xfrm>
              <a:off x="13135211" y="2610269"/>
              <a:ext cx="284385" cy="284385"/>
            </a:xfrm>
            <a:prstGeom prst="rect">
              <a:avLst/>
            </a:prstGeom>
            <a:solidFill>
              <a:srgbClr val="A240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3C36ECE3-857B-D44D-8E8A-B01F5907C1C0}"/>
                </a:ext>
              </a:extLst>
            </p:cNvPr>
            <p:cNvSpPr/>
            <p:nvPr/>
          </p:nvSpPr>
          <p:spPr bwMode="gray">
            <a:xfrm>
              <a:off x="13135211" y="1264989"/>
              <a:ext cx="284385" cy="284385"/>
            </a:xfrm>
            <a:prstGeom prst="rect">
              <a:avLst/>
            </a:prstGeom>
            <a:solidFill>
              <a:srgbClr val="4195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FF5D37CA-B7D6-B840-BB93-5B58E0D65FC5}"/>
                </a:ext>
              </a:extLst>
            </p:cNvPr>
            <p:cNvSpPr/>
            <p:nvPr/>
          </p:nvSpPr>
          <p:spPr bwMode="gray">
            <a:xfrm>
              <a:off x="13135211" y="928669"/>
              <a:ext cx="284385" cy="284385"/>
            </a:xfrm>
            <a:prstGeom prst="rect">
              <a:avLst/>
            </a:prstGeom>
            <a:solidFill>
              <a:srgbClr val="72C4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3A568378-A642-8843-ABE4-1D22617BABE9}"/>
                </a:ext>
              </a:extLst>
            </p:cNvPr>
            <p:cNvSpPr/>
            <p:nvPr/>
          </p:nvSpPr>
          <p:spPr bwMode="gray">
            <a:xfrm>
              <a:off x="13471761" y="2610269"/>
              <a:ext cx="284385" cy="284385"/>
            </a:xfrm>
            <a:prstGeom prst="rect">
              <a:avLst/>
            </a:prstGeom>
            <a:solidFill>
              <a:srgbClr val="E0B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B2996DBD-9E22-D94C-8451-B43D1A1022A9}"/>
                </a:ext>
              </a:extLst>
            </p:cNvPr>
            <p:cNvSpPr/>
            <p:nvPr/>
          </p:nvSpPr>
          <p:spPr bwMode="gray">
            <a:xfrm>
              <a:off x="13471761" y="1264989"/>
              <a:ext cx="284385" cy="284385"/>
            </a:xfrm>
            <a:prstGeom prst="rect">
              <a:avLst/>
            </a:prstGeom>
            <a:solidFill>
              <a:srgbClr val="C0DC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BFA95D0E-D116-A94A-9C75-FF2794EFC7E5}"/>
                </a:ext>
              </a:extLst>
            </p:cNvPr>
            <p:cNvSpPr/>
            <p:nvPr/>
          </p:nvSpPr>
          <p:spPr bwMode="gray">
            <a:xfrm>
              <a:off x="13471761" y="928669"/>
              <a:ext cx="284385" cy="284385"/>
            </a:xfrm>
            <a:prstGeom prst="rect">
              <a:avLst/>
            </a:prstGeom>
            <a:solidFill>
              <a:srgbClr val="D0EB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10598390-A137-A449-B489-8A878F15F4DD}"/>
                </a:ext>
              </a:extLst>
            </p:cNvPr>
            <p:cNvSpPr txBox="1"/>
            <p:nvPr/>
          </p:nvSpPr>
          <p:spPr>
            <a:xfrm>
              <a:off x="12325585" y="41736"/>
              <a:ext cx="156850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>
                  <a:solidFill>
                    <a:schemeClr val="tx1"/>
                  </a:solidFill>
                </a:rPr>
                <a:t>100%    50%     75%     25%</a:t>
              </a: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680A1A6A-874F-134B-A8DD-3CD456B31D0B}"/>
                </a:ext>
              </a:extLst>
            </p:cNvPr>
            <p:cNvSpPr/>
            <p:nvPr/>
          </p:nvSpPr>
          <p:spPr bwMode="gray">
            <a:xfrm>
              <a:off x="12462110" y="3992250"/>
              <a:ext cx="284385" cy="284385"/>
            </a:xfrm>
            <a:prstGeom prst="rect">
              <a:avLst/>
            </a:prstGeom>
            <a:solidFill>
              <a:srgbClr val="F4F4F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971869EA-DDF0-F64D-9255-984F57AD749E}"/>
                </a:ext>
              </a:extLst>
            </p:cNvPr>
            <p:cNvSpPr txBox="1"/>
            <p:nvPr/>
          </p:nvSpPr>
          <p:spPr>
            <a:xfrm>
              <a:off x="12759146" y="4026720"/>
              <a:ext cx="77457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>
                  <a:solidFill>
                    <a:schemeClr val="tx2"/>
                  </a:solidFill>
                </a:rPr>
                <a:t>5% Charcoal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3CC58985-6F6A-8540-ABC2-450EF4A8FB42}"/>
              </a:ext>
            </a:extLst>
          </p:cNvPr>
          <p:cNvSpPr txBox="1"/>
          <p:nvPr/>
        </p:nvSpPr>
        <p:spPr bwMode="black">
          <a:xfrm>
            <a:off x="5131676" y="6955423"/>
            <a:ext cx="7060325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i="0" u="none" strike="noStrike" kern="120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IQVIA Template (V2.0.1)</a:t>
            </a:r>
            <a:endParaRPr lang="en-US" sz="1100" kern="1200">
              <a:solidFill>
                <a:schemeClr val="bg1">
                  <a:lumMod val="50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43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4" r:id="rId1"/>
    <p:sldLayoutId id="2147484235" r:id="rId2"/>
    <p:sldLayoutId id="2147484236" r:id="rId3"/>
    <p:sldLayoutId id="2147484237" r:id="rId4"/>
    <p:sldLayoutId id="2147484238" r:id="rId5"/>
    <p:sldLayoutId id="2147484239" r:id="rId6"/>
    <p:sldLayoutId id="2147484240" r:id="rId7"/>
    <p:sldLayoutId id="2147484241" r:id="rId8"/>
    <p:sldLayoutId id="2147484242" r:id="rId9"/>
    <p:sldLayoutId id="2147484243" r:id="rId10"/>
    <p:sldLayoutId id="2147484244" r:id="rId11"/>
    <p:sldLayoutId id="2147484245" r:id="rId12"/>
    <p:sldLayoutId id="2147484246" r:id="rId13"/>
    <p:sldLayoutId id="2147484247" r:id="rId14"/>
    <p:sldLayoutId id="2147484248" r:id="rId15"/>
    <p:sldLayoutId id="2147484249" r:id="rId16"/>
    <p:sldLayoutId id="2147484250" r:id="rId17"/>
    <p:sldLayoutId id="2147484251" r:id="rId18"/>
    <p:sldLayoutId id="2147484252" r:id="rId19"/>
    <p:sldLayoutId id="2147484253" r:id="rId20"/>
    <p:sldLayoutId id="2147484254" r:id="rId21"/>
    <p:sldLayoutId id="2147484255" r:id="rId22"/>
    <p:sldLayoutId id="2147484256" r:id="rId23"/>
    <p:sldLayoutId id="2147484257" r:id="rId24"/>
    <p:sldLayoutId id="2147484261" r:id="rId25"/>
    <p:sldLayoutId id="2147484258" r:id="rId26"/>
    <p:sldLayoutId id="2147484259" r:id="rId27"/>
    <p:sldLayoutId id="2147484260" r:id="rId28"/>
    <p:sldLayoutId id="2147484262" r:id="rId29"/>
    <p:sldLayoutId id="2147484272" r:id="rId30"/>
    <p:sldLayoutId id="2147484264" r:id="rId31"/>
    <p:sldLayoutId id="2147484265" r:id="rId32"/>
    <p:sldLayoutId id="2147484267" r:id="rId33"/>
    <p:sldLayoutId id="2147484271" r:id="rId34"/>
    <p:sldLayoutId id="2147484279" r:id="rId3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railhead.salesforce.com/content/learn/modules/lex_implementation_reports_dashboard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trailhead.salesforce.com/content/learn/projects/create-reports-and-dashboards-for-sales-and-marketing-managers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barathi.subramaniam@iqvia.com,%20swathi.cs@iqvia.com?subject=Sign%20up%20for%20Inside%20Sales%20Mastery%20Series" TargetMode="External"/><Relationship Id="rId2" Type="http://schemas.openxmlformats.org/officeDocument/2006/relationships/hyperlink" Target="mailto:barathi.subramaniam@iqvia.com,%20swathi.cs@iqvia.com?subject=I%20have%20a%20question%20for%20the%20Inside%20Sales%20Mastery%20Serie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56910A-16CA-C6EB-F056-2FB08EE6C9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3328" y="3681765"/>
            <a:ext cx="6582381" cy="1195801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US"/>
              <a:t>Salesforce Reporting and Dashboard – Part 2</a:t>
            </a:r>
            <a:endParaRPr lang="en-US">
              <a:cs typeface="Arial"/>
            </a:endParaRP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97A4C1-5B60-AD22-B337-3068BA50E0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Inside Sales Mastery Series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9503D30-3BB1-44CD-4FB1-270C13899D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3329" y="5518464"/>
            <a:ext cx="6349838" cy="955022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US"/>
              <a:t>Session# 4</a:t>
            </a:r>
          </a:p>
          <a:p>
            <a:r>
              <a:rPr lang="en-US"/>
              <a:t>Hosted by: Feedback &amp; Analytics Team (Marketing Operations)</a:t>
            </a:r>
            <a:endParaRPr lang="en-US">
              <a:cs typeface="Arial"/>
            </a:endParaRPr>
          </a:p>
          <a:p>
            <a:r>
              <a:rPr lang="en-US"/>
              <a:t>18 December 2024</a:t>
            </a:r>
            <a:endParaRPr lang="en-US"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95EE66-DD79-7DE5-C63E-BBEB7823D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44" y="175329"/>
            <a:ext cx="3382873" cy="138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E99F41-FEF5-444B-BB9C-585D79BE9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2418" y="672770"/>
            <a:ext cx="9163983" cy="594360"/>
          </a:xfrm>
        </p:spPr>
        <p:txBody>
          <a:bodyPr lIns="91440" tIns="45720" rIns="91440" bIns="45720" anchor="ctr"/>
          <a:lstStyle/>
          <a:p>
            <a:r>
              <a:rPr lang="en-US"/>
              <a:t>Resources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94E2EE-EA27-06F5-918D-3565711AEB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The Trailheads in the Salesforce Help section can help with custom reports and dashboards. </a:t>
            </a:r>
            <a:endParaRPr lang="en-US"/>
          </a:p>
          <a:p>
            <a:r>
              <a:rPr lang="en-US">
                <a:solidFill>
                  <a:srgbClr val="2B3A42"/>
                </a:solidFill>
                <a:hlinkClick r:id="rId3"/>
              </a:rPr>
              <a:t>Reports &amp; Dashboards for Lightning Experience</a:t>
            </a:r>
            <a:endParaRPr lang="en-US"/>
          </a:p>
          <a:p>
            <a:r>
              <a:rPr lang="en-US">
                <a:solidFill>
                  <a:srgbClr val="2B3A42"/>
                </a:solidFill>
                <a:hlinkClick r:id="rId4"/>
              </a:rPr>
              <a:t>Create Reports and Dashboards for Sales and Marketing Managers</a:t>
            </a:r>
            <a:endParaRPr lang="en-US">
              <a:solidFill>
                <a:srgbClr val="2B3A42"/>
              </a:solidFill>
              <a:cs typeface="Arial" panose="020B0604020202020204"/>
            </a:endParaRPr>
          </a:p>
          <a:p>
            <a:endParaRPr lang="en-US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21114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AA8FB-4D13-D63B-D0D2-2BB102444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 Q&amp;A/Discussion</a:t>
            </a:r>
          </a:p>
        </p:txBody>
      </p:sp>
    </p:spTree>
    <p:extLst>
      <p:ext uri="{BB962C8B-B14F-4D97-AF65-F5344CB8AC3E}">
        <p14:creationId xmlns:p14="http://schemas.microsoft.com/office/powerpoint/2010/main" val="420219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975921F-E2CE-4D1D-B2C9-53542872E7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 anchorCtr="0"/>
          <a:lstStyle/>
          <a:p>
            <a:r>
              <a:rPr lang="en-GB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09226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8C524C-9A53-4D86-B780-099467E78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7421" y="1481584"/>
            <a:ext cx="6215833" cy="4276349"/>
          </a:xfrm>
        </p:spPr>
        <p:txBody>
          <a:bodyPr/>
          <a:lstStyle/>
          <a:p>
            <a:r>
              <a:rPr lang="en-US" b="1"/>
              <a:t>About this Series</a:t>
            </a:r>
          </a:p>
          <a:p>
            <a:pPr lvl="1"/>
            <a:r>
              <a:rPr lang="en-US"/>
              <a:t>This training series is designed specifically for our inside sales team to enhance your skills in several key areas.</a:t>
            </a:r>
          </a:p>
          <a:p>
            <a:pPr lvl="1"/>
            <a:r>
              <a:rPr lang="en-GB"/>
              <a:t>Gain expertise in essential tools and techniques.</a:t>
            </a:r>
          </a:p>
          <a:p>
            <a:pPr lvl="1"/>
            <a:r>
              <a:rPr lang="en-GB"/>
              <a:t>Learn best practices to streamline your workflow.</a:t>
            </a:r>
          </a:p>
          <a:p>
            <a:pPr lvl="1"/>
            <a:r>
              <a:rPr lang="en-GB"/>
              <a:t>Ensure everyone is on the same page with the latest industry standards and practices.</a:t>
            </a:r>
            <a:endParaRPr lang="en-US"/>
          </a:p>
          <a:p>
            <a:r>
              <a:rPr lang="en-US"/>
              <a:t>Ask a question – Pre-submit your questions </a:t>
            </a:r>
            <a:r>
              <a:rPr lang="en-US" u="sng">
                <a:hlinkClick r:id="rId2"/>
              </a:rPr>
              <a:t>here</a:t>
            </a:r>
            <a:r>
              <a:rPr lang="en-US" u="sng"/>
              <a:t> </a:t>
            </a:r>
            <a:r>
              <a:rPr lang="en-US"/>
              <a:t>or ask during the office hours</a:t>
            </a:r>
            <a:endParaRPr lang="en-US">
              <a:cs typeface="Arial"/>
            </a:endParaRPr>
          </a:p>
          <a:p>
            <a:r>
              <a:rPr lang="en-US"/>
              <a:t>Learn how to leverage IQVIA’s marketing systems and processes most effectively</a:t>
            </a:r>
          </a:p>
          <a:p>
            <a:r>
              <a:rPr lang="en-US" b="1" u="sng"/>
              <a:t>Action:</a:t>
            </a:r>
            <a:r>
              <a:rPr lang="en-US" b="1"/>
              <a:t> </a:t>
            </a:r>
            <a:r>
              <a:rPr lang="en-US"/>
              <a:t>Sign up </a:t>
            </a:r>
            <a:r>
              <a:rPr lang="en-US">
                <a:hlinkClick r:id="rId3"/>
              </a:rPr>
              <a:t>here</a:t>
            </a:r>
            <a:r>
              <a:rPr lang="en-US"/>
              <a:t>, if you need to be added to the outlook invite</a:t>
            </a:r>
            <a:endParaRPr lang="en-GB"/>
          </a:p>
          <a:p>
            <a:r>
              <a:rPr lang="en-US" b="1" u="sng">
                <a:cs typeface="Arial"/>
              </a:rPr>
              <a:t>Reminder: </a:t>
            </a:r>
            <a:r>
              <a:rPr lang="en-US">
                <a:cs typeface="Arial"/>
              </a:rPr>
              <a:t>Save your questions for the end or enter in the chat. We will address as many as we can!</a:t>
            </a:r>
          </a:p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2B8F4A-7A4B-45BF-B1D1-FEB2E02DE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Welcome to Inside Sales Mastery Series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310614-0EFB-B791-3DE4-E32F6D2DD3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695" y="2245865"/>
            <a:ext cx="5069502" cy="207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2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4DD43D-0CC8-442D-AEBC-8140C8BB65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/>
              <a:t>Introduction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/>
              <a:t>Benefits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2B3A42"/>
                </a:solidFill>
                <a:ea typeface="+mn-lt"/>
                <a:cs typeface="+mn-lt"/>
              </a:rPr>
              <a:t>Dashboard Creation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>
                <a:ea typeface="+mn-lt"/>
                <a:cs typeface="+mn-lt"/>
              </a:rPr>
              <a:t>Filters</a:t>
            </a:r>
          </a:p>
          <a:p>
            <a:pPr>
              <a:buClr>
                <a:srgbClr val="00A3E0"/>
              </a:buClr>
              <a:buFont typeface="Arial" panose="020B0604020202020204" pitchFamily="34" charset="0"/>
              <a:buChar char="•"/>
            </a:pPr>
            <a:r>
              <a:rPr lang="en-US">
                <a:ea typeface="+mn-lt"/>
                <a:cs typeface="+mn-lt"/>
              </a:rPr>
              <a:t>Resources</a:t>
            </a:r>
            <a:endParaRPr lang="en-US" sz="1200">
              <a:ea typeface="+mn-lt"/>
              <a:cs typeface="+mn-lt"/>
            </a:endParaRPr>
          </a:p>
          <a:p>
            <a:pPr marL="182880" lvl="1" indent="0">
              <a:buClr>
                <a:srgbClr val="2B3A42"/>
              </a:buClr>
              <a:buNone/>
            </a:pPr>
            <a:endParaRPr lang="en-US" sz="1000">
              <a:cs typeface="Arial"/>
            </a:endParaRPr>
          </a:p>
          <a:p>
            <a:pPr lvl="1">
              <a:buClr>
                <a:srgbClr val="2B3A42"/>
              </a:buClr>
            </a:pPr>
            <a:endParaRPr lang="en-US" sz="1000">
              <a:cs typeface="Arial"/>
            </a:endParaRPr>
          </a:p>
          <a:p>
            <a:pPr>
              <a:buClr>
                <a:srgbClr val="00A3E0"/>
              </a:buClr>
              <a:buFont typeface="System Font Regular" panose="020B0604020202020204" pitchFamily="34" charset="0"/>
              <a:buChar char="+"/>
            </a:pPr>
            <a:endParaRPr lang="en-US" sz="1200">
              <a:cs typeface="Arial"/>
            </a:endParaRPr>
          </a:p>
          <a:p>
            <a:pPr lvl="1">
              <a:buClr>
                <a:srgbClr val="2B3A42"/>
              </a:buClr>
            </a:pPr>
            <a:endParaRPr lang="en-US" sz="1200">
              <a:cs typeface="Arial"/>
            </a:endParaRPr>
          </a:p>
          <a:p>
            <a:endParaRPr lang="en-US" sz="1200">
              <a:cs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E99F41-FEF5-444B-BB9C-585D79BE9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/>
          <a:lstStyle/>
          <a:p>
            <a:r>
              <a:rPr lang="en-US">
                <a:solidFill>
                  <a:schemeClr val="accent2"/>
                </a:solidFill>
                <a:cs typeface="Arial"/>
              </a:rPr>
              <a:t>Table of Contents</a:t>
            </a:r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64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34C8CF-1117-B158-7FE8-D4E45027E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 marL="285750" indent="-285750">
              <a:lnSpc>
                <a:spcPct val="150000"/>
              </a:lnSpc>
            </a:pPr>
            <a:r>
              <a:rPr lang="en-US">
                <a:solidFill>
                  <a:srgbClr val="2B3A42"/>
                </a:solidFill>
                <a:ea typeface="+mn-lt"/>
                <a:cs typeface="+mn-lt"/>
              </a:rPr>
              <a:t>Salesforce dashboards are powerful tools that visualize key data from one or multiple Salesforce reports. </a:t>
            </a:r>
          </a:p>
          <a:p>
            <a:pPr marL="285750" indent="-285750">
              <a:lnSpc>
                <a:spcPct val="150000"/>
              </a:lnSpc>
            </a:pPr>
            <a:r>
              <a:rPr lang="en-US">
                <a:solidFill>
                  <a:srgbClr val="2B3A42"/>
                </a:solidFill>
                <a:ea typeface="+mn-lt"/>
                <a:cs typeface="+mn-lt"/>
              </a:rPr>
              <a:t>Data visualization make complex information accessible and actionable, enabling better decision-making.</a:t>
            </a:r>
          </a:p>
          <a:p>
            <a:pPr marL="285750" indent="-285750">
              <a:lnSpc>
                <a:spcPct val="150000"/>
              </a:lnSpc>
            </a:pPr>
            <a:r>
              <a:rPr lang="en-US"/>
              <a:t>Dashboards allow users to compare different metrics year over year, providing insights into trends and performance changes over time. </a:t>
            </a:r>
          </a:p>
          <a:p>
            <a:pPr marL="285750" indent="-285750">
              <a:lnSpc>
                <a:spcPct val="150000"/>
              </a:lnSpc>
            </a:pPr>
            <a:r>
              <a:rPr lang="en-US"/>
              <a:t>Dashboards update instantly, ensuring access to the most current data. Real-time metrics help in making timely decisions based on the latest information.</a:t>
            </a:r>
          </a:p>
          <a:p>
            <a:pPr marL="285750" indent="-285750">
              <a:lnSpc>
                <a:spcPct val="150000"/>
              </a:lnSpc>
            </a:pPr>
            <a:r>
              <a:rPr lang="en-US"/>
              <a:t>Salesforce dashboards can be downloaded as PNG images, allowing users to easily share visual insights with stakeholders or include them in presentations.</a:t>
            </a:r>
            <a:endParaRPr lang="en-US">
              <a:cs typeface="Arial" panose="020B0604020202020204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9D40BF-73F1-0726-A869-4BEB0A7A2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 anchorCtr="0"/>
          <a:lstStyle/>
          <a:p>
            <a:r>
              <a:rPr lang="en-US">
                <a:cs typeface="Arial"/>
              </a:rPr>
              <a:t>Introduction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A08718-2C3A-1950-69E1-507A82E33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51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34C8CF-1117-B158-7FE8-D4E45027E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694" y="1187669"/>
            <a:ext cx="11338560" cy="5092815"/>
          </a:xfrm>
        </p:spPr>
        <p:txBody>
          <a:bodyPr lIns="91440" tIns="45720" rIns="91440" bIns="45720" anchor="t"/>
          <a:lstStyle/>
          <a:p>
            <a:pPr marL="285750" indent="-285750"/>
            <a:r>
              <a:rPr lang="en-US" b="1">
                <a:cs typeface="Arial" panose="020B0604020202020204"/>
              </a:rPr>
              <a:t>Individual Salesperson Performance</a:t>
            </a:r>
            <a:br>
              <a:rPr lang="en-US">
                <a:cs typeface="Arial" panose="020B0604020202020204"/>
              </a:rPr>
            </a:br>
            <a:r>
              <a:rPr lang="en-US">
                <a:cs typeface="Arial" panose="020B0604020202020204"/>
              </a:rPr>
              <a:t>Helps identify top performers and areas for improvement among sales staff.</a:t>
            </a:r>
            <a:br>
              <a:rPr lang="en-US">
                <a:cs typeface="Arial" panose="020B0604020202020204"/>
              </a:rPr>
            </a:br>
            <a:r>
              <a:rPr lang="en-US">
                <a:cs typeface="Arial" panose="020B0604020202020204"/>
              </a:rPr>
              <a:t>Track metrics such as sales volume, deal closure rate, and customer satisfaction scores.</a:t>
            </a:r>
          </a:p>
          <a:p>
            <a:pPr marL="285750" indent="-285750"/>
            <a:r>
              <a:rPr lang="en-US" b="1">
                <a:cs typeface="Arial" panose="020B0604020202020204"/>
              </a:rPr>
              <a:t>Pipeline Performance</a:t>
            </a:r>
            <a:br>
              <a:rPr lang="en-US">
                <a:cs typeface="Arial" panose="020B0604020202020204"/>
              </a:rPr>
            </a:br>
            <a:r>
              <a:rPr lang="en-US">
                <a:cs typeface="Arial" panose="020B0604020202020204"/>
              </a:rPr>
              <a:t>Offers visibility into the progress and potential of sales opportunities.</a:t>
            </a:r>
            <a:br>
              <a:rPr lang="en-US">
                <a:cs typeface="Arial" panose="020B0604020202020204"/>
              </a:rPr>
            </a:br>
            <a:r>
              <a:rPr lang="en-US">
                <a:cs typeface="Arial" panose="020B0604020202020204"/>
              </a:rPr>
              <a:t>Monitor the number of deals in each stage of the sales funnel.</a:t>
            </a:r>
          </a:p>
          <a:p>
            <a:pPr marL="285750" indent="-285750"/>
            <a:r>
              <a:rPr lang="en-US" b="1">
                <a:cs typeface="Arial" panose="020B0604020202020204"/>
              </a:rPr>
              <a:t>Forecasts</a:t>
            </a:r>
            <a:br>
              <a:rPr lang="en-US">
                <a:cs typeface="Arial" panose="020B0604020202020204"/>
              </a:rPr>
            </a:br>
            <a:r>
              <a:rPr lang="en-US">
                <a:cs typeface="Arial" panose="020B0604020202020204"/>
              </a:rPr>
              <a:t>Enables more accurate revenue predictions and resource planning.</a:t>
            </a:r>
            <a:br>
              <a:rPr lang="en-US">
                <a:cs typeface="Arial" panose="020B0604020202020204"/>
              </a:rPr>
            </a:br>
            <a:r>
              <a:rPr lang="en-US">
                <a:cs typeface="Arial" panose="020B0604020202020204"/>
              </a:rPr>
              <a:t>Use historical data and current pipeline status to project future sales.</a:t>
            </a:r>
          </a:p>
          <a:p>
            <a:pPr marL="285750" indent="-285750"/>
            <a:r>
              <a:rPr lang="en-US" b="1">
                <a:cs typeface="Arial" panose="020B0604020202020204"/>
              </a:rPr>
              <a:t>Product Performance</a:t>
            </a:r>
            <a:br>
              <a:rPr lang="en-US">
                <a:cs typeface="Arial" panose="020B0604020202020204"/>
              </a:rPr>
            </a:br>
            <a:r>
              <a:rPr lang="en-US">
                <a:cs typeface="Arial" panose="020B0604020202020204"/>
              </a:rPr>
              <a:t>Understands which products are driving sales and which need attention.</a:t>
            </a:r>
            <a:br>
              <a:rPr lang="en-US">
                <a:cs typeface="Arial" panose="020B0604020202020204"/>
              </a:rPr>
            </a:br>
            <a:r>
              <a:rPr lang="en-US">
                <a:cs typeface="Arial" panose="020B0604020202020204"/>
              </a:rPr>
              <a:t>Analyze sales data by product line to identify trends and market demand.</a:t>
            </a:r>
          </a:p>
          <a:p>
            <a:pPr marL="285750" indent="-285750"/>
            <a:r>
              <a:rPr lang="en-US" b="1">
                <a:cs typeface="Arial" panose="020B0604020202020204"/>
              </a:rPr>
              <a:t>Open and Closed Opportunities</a:t>
            </a:r>
            <a:br>
              <a:rPr lang="en-US">
                <a:cs typeface="Arial" panose="020B0604020202020204"/>
              </a:rPr>
            </a:br>
            <a:r>
              <a:rPr lang="en-US">
                <a:cs typeface="Arial" panose="020B0604020202020204"/>
              </a:rPr>
              <a:t>Tracks the status and outcome of sales efforts.</a:t>
            </a:r>
            <a:br>
              <a:rPr lang="en-US">
                <a:cs typeface="Arial" panose="020B0604020202020204"/>
              </a:rPr>
            </a:br>
            <a:r>
              <a:rPr lang="en-US">
                <a:cs typeface="Arial" panose="020B0604020202020204"/>
              </a:rPr>
              <a:t>Compare open opportunities with closed deals to evaluate sales cycle efficiency.</a:t>
            </a:r>
            <a:br>
              <a:rPr lang="en-US">
                <a:cs typeface="Arial" panose="020B0604020202020204"/>
              </a:rPr>
            </a:br>
            <a:endParaRPr lang="en-US">
              <a:cs typeface="Arial" panose="020B0604020202020204"/>
            </a:endParaRPr>
          </a:p>
          <a:p>
            <a:pPr marL="0" indent="0">
              <a:buNone/>
            </a:pPr>
            <a:r>
              <a:rPr lang="en-US">
                <a:cs typeface="Arial" panose="020B0604020202020204"/>
              </a:rPr>
              <a:t>These insights can guide strategic decisions, optimize sales processes, and drive better performance across the board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9D40BF-73F1-0726-A869-4BEB0A7A2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 anchorCtr="0"/>
          <a:lstStyle/>
          <a:p>
            <a:r>
              <a:rPr lang="en-US">
                <a:cs typeface="Arial"/>
              </a:rPr>
              <a:t>Benefits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70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0FAE00-C3C8-6741-3912-6C9BE432E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694" y="1166649"/>
            <a:ext cx="11338560" cy="5591504"/>
          </a:xfrm>
        </p:spPr>
        <p:txBody>
          <a:bodyPr lIns="91440" tIns="45720" rIns="91440" bIns="45720" anchor="t"/>
          <a:lstStyle/>
          <a:p>
            <a:r>
              <a:rPr lang="en-US">
                <a:solidFill>
                  <a:srgbClr val="2B3A42"/>
                </a:solidFill>
                <a:ea typeface="+mn-lt"/>
                <a:cs typeface="+mn-lt"/>
              </a:rPr>
              <a:t>Go into </a:t>
            </a:r>
            <a:r>
              <a:rPr lang="en-US" b="1">
                <a:solidFill>
                  <a:srgbClr val="2B3A42"/>
                </a:solidFill>
                <a:ea typeface="+mn-lt"/>
                <a:cs typeface="+mn-lt"/>
              </a:rPr>
              <a:t>Reports</a:t>
            </a:r>
            <a:r>
              <a:rPr lang="en-US">
                <a:solidFill>
                  <a:srgbClr val="2B3A42"/>
                </a:solidFill>
                <a:ea typeface="+mn-lt"/>
                <a:cs typeface="+mn-lt"/>
              </a:rPr>
              <a:t> tab and create the source reports for the dashboard</a:t>
            </a:r>
            <a:br>
              <a:rPr lang="en-US">
                <a:solidFill>
                  <a:srgbClr val="2B3A42"/>
                </a:solidFill>
                <a:ea typeface="+mn-lt"/>
                <a:cs typeface="+mn-lt"/>
              </a:rPr>
            </a:br>
            <a:r>
              <a:rPr lang="en-US">
                <a:solidFill>
                  <a:srgbClr val="2B3A42"/>
                </a:solidFill>
                <a:ea typeface="+mn-lt"/>
                <a:cs typeface="+mn-lt"/>
              </a:rPr>
              <a:t>(</a:t>
            </a:r>
            <a:r>
              <a:rPr lang="en-US" i="1">
                <a:solidFill>
                  <a:srgbClr val="2B3A42"/>
                </a:solidFill>
                <a:ea typeface="+mn-lt"/>
                <a:cs typeface="+mn-lt"/>
              </a:rPr>
              <a:t>The reports should have at least one type of grouping for visualization)</a:t>
            </a:r>
          </a:p>
          <a:p>
            <a:r>
              <a:rPr lang="en-US">
                <a:solidFill>
                  <a:srgbClr val="2B3A42"/>
                </a:solidFill>
                <a:ea typeface="+mn-lt"/>
                <a:cs typeface="+mn-lt"/>
              </a:rPr>
              <a:t>Go to the </a:t>
            </a:r>
            <a:r>
              <a:rPr lang="en-US" b="1">
                <a:solidFill>
                  <a:srgbClr val="2B3A42"/>
                </a:solidFill>
                <a:ea typeface="+mn-lt"/>
                <a:cs typeface="+mn-lt"/>
              </a:rPr>
              <a:t>Dashboards</a:t>
            </a:r>
            <a:r>
              <a:rPr lang="en-US">
                <a:solidFill>
                  <a:srgbClr val="2B3A42"/>
                </a:solidFill>
                <a:ea typeface="+mn-lt"/>
                <a:cs typeface="+mn-lt"/>
              </a:rPr>
              <a:t> tab</a:t>
            </a:r>
          </a:p>
          <a:p>
            <a:r>
              <a:rPr lang="en-US">
                <a:solidFill>
                  <a:srgbClr val="2B3A42"/>
                </a:solidFill>
                <a:ea typeface="+mn-lt"/>
                <a:cs typeface="+mn-lt"/>
              </a:rPr>
              <a:t>Click on </a:t>
            </a:r>
            <a:r>
              <a:rPr lang="en-US" b="1">
                <a:solidFill>
                  <a:srgbClr val="2B3A42"/>
                </a:solidFill>
                <a:ea typeface="+mn-lt"/>
                <a:cs typeface="+mn-lt"/>
              </a:rPr>
              <a:t>New Dashboard, </a:t>
            </a:r>
            <a:r>
              <a:rPr lang="en-US">
                <a:solidFill>
                  <a:srgbClr val="2B3A42"/>
                </a:solidFill>
                <a:ea typeface="+mn-lt"/>
                <a:cs typeface="+mn-lt"/>
              </a:rPr>
              <a:t>name the dashboard and choose the appropriate folder and click </a:t>
            </a:r>
            <a:r>
              <a:rPr lang="en-US" b="1">
                <a:solidFill>
                  <a:srgbClr val="2B3A42"/>
                </a:solidFill>
                <a:ea typeface="+mn-lt"/>
                <a:cs typeface="+mn-lt"/>
              </a:rPr>
              <a:t>Create</a:t>
            </a:r>
            <a:endParaRPr lang="en-US">
              <a:solidFill>
                <a:srgbClr val="2B3A42"/>
              </a:solidFill>
              <a:ea typeface="+mn-lt"/>
              <a:cs typeface="+mn-lt"/>
            </a:endParaRPr>
          </a:p>
          <a:p>
            <a:endParaRPr lang="en-US">
              <a:solidFill>
                <a:srgbClr val="2B3A42"/>
              </a:solidFill>
              <a:ea typeface="+mn-lt"/>
              <a:cs typeface="+mn-lt"/>
            </a:endParaRPr>
          </a:p>
          <a:p>
            <a:endParaRPr lang="en-US">
              <a:solidFill>
                <a:srgbClr val="2B3A42"/>
              </a:solidFill>
              <a:ea typeface="+mn-lt"/>
              <a:cs typeface="+mn-lt"/>
            </a:endParaRPr>
          </a:p>
          <a:p>
            <a:endParaRPr lang="en-US">
              <a:solidFill>
                <a:srgbClr val="2B3A42"/>
              </a:solidFill>
              <a:ea typeface="+mn-lt"/>
              <a:cs typeface="+mn-lt"/>
            </a:endParaRPr>
          </a:p>
          <a:p>
            <a:endParaRPr lang="en-US">
              <a:solidFill>
                <a:srgbClr val="2B3A42"/>
              </a:solidFill>
              <a:ea typeface="+mn-lt"/>
              <a:cs typeface="+mn-lt"/>
            </a:endParaRPr>
          </a:p>
          <a:p>
            <a:endParaRPr lang="en-US">
              <a:solidFill>
                <a:srgbClr val="2B3A42"/>
              </a:solidFill>
              <a:ea typeface="+mn-lt"/>
              <a:cs typeface="+mn-lt"/>
            </a:endParaRPr>
          </a:p>
          <a:p>
            <a:endParaRPr lang="en-US">
              <a:solidFill>
                <a:srgbClr val="2B3A42"/>
              </a:solidFill>
              <a:ea typeface="+mn-lt"/>
              <a:cs typeface="+mn-lt"/>
            </a:endParaRPr>
          </a:p>
          <a:p>
            <a:endParaRPr lang="en-US">
              <a:solidFill>
                <a:srgbClr val="2B3A42"/>
              </a:solidFill>
              <a:ea typeface="+mn-lt"/>
              <a:cs typeface="+mn-lt"/>
            </a:endParaRPr>
          </a:p>
          <a:p>
            <a:r>
              <a:rPr lang="en-US">
                <a:solidFill>
                  <a:srgbClr val="2B3A42"/>
                </a:solidFill>
                <a:ea typeface="+mn-lt"/>
                <a:cs typeface="+mn-lt"/>
              </a:rPr>
              <a:t>Click on the </a:t>
            </a:r>
            <a:r>
              <a:rPr lang="en-US" b="1">
                <a:solidFill>
                  <a:srgbClr val="2B3A42"/>
                </a:solidFill>
                <a:ea typeface="+mn-lt"/>
                <a:cs typeface="+mn-lt"/>
              </a:rPr>
              <a:t>+ Widget</a:t>
            </a:r>
            <a:r>
              <a:rPr lang="en-US">
                <a:solidFill>
                  <a:srgbClr val="2B3A42"/>
                </a:solidFill>
                <a:ea typeface="+mn-lt"/>
                <a:cs typeface="+mn-lt"/>
              </a:rPr>
              <a:t> </a:t>
            </a:r>
            <a:r>
              <a:rPr lang="en-US">
                <a:solidFill>
                  <a:srgbClr val="2B3A42"/>
                </a:solidFill>
                <a:ea typeface="+mn-lt"/>
                <a:cs typeface="Arial" panose="020B0604020202020204"/>
              </a:rPr>
              <a:t>icon on the top right-hand corner and select the </a:t>
            </a:r>
            <a:r>
              <a:rPr lang="en-US" b="1">
                <a:solidFill>
                  <a:srgbClr val="2B3A42"/>
                </a:solidFill>
                <a:ea typeface="+mn-lt"/>
                <a:cs typeface="Arial" panose="020B0604020202020204"/>
              </a:rPr>
              <a:t>Chart or Table</a:t>
            </a:r>
          </a:p>
          <a:p>
            <a:endParaRPr lang="en-US">
              <a:solidFill>
                <a:srgbClr val="2B3A42"/>
              </a:solidFill>
              <a:ea typeface="+mn-lt"/>
              <a:cs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DA7961-E2B2-BC24-78FE-850D0427C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 anchorCtr="0"/>
          <a:lstStyle/>
          <a:p>
            <a:r>
              <a:rPr lang="en-US">
                <a:cs typeface="Arial"/>
              </a:rPr>
              <a:t>Dashboard Creation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23E240B-945B-6823-FF62-AA6B16379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270" y="5572881"/>
            <a:ext cx="1549480" cy="990651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174CC2BC-BD5C-8526-D6E4-2625628C6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670" y="2570692"/>
            <a:ext cx="4029076" cy="229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37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86AB7E-DD0D-74A6-71A4-43F970FCB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694" y="362723"/>
            <a:ext cx="11338560" cy="6351677"/>
          </a:xfrm>
        </p:spPr>
        <p:txBody>
          <a:bodyPr lIns="91440" tIns="45720" rIns="91440" bIns="45720" anchor="t"/>
          <a:lstStyle/>
          <a:p>
            <a:r>
              <a:rPr lang="en-US">
                <a:cs typeface="Arial"/>
              </a:rPr>
              <a:t>Choose the report to be added to the dashboard and click </a:t>
            </a:r>
            <a:r>
              <a:rPr lang="en-US" b="1">
                <a:cs typeface="Arial"/>
              </a:rPr>
              <a:t>Select</a:t>
            </a:r>
          </a:p>
          <a:p>
            <a:endParaRPr lang="en-US" b="1">
              <a:cs typeface="Arial"/>
            </a:endParaRPr>
          </a:p>
          <a:p>
            <a:endParaRPr lang="en-US" b="1">
              <a:cs typeface="Arial"/>
            </a:endParaRPr>
          </a:p>
          <a:p>
            <a:r>
              <a:rPr lang="en-US">
                <a:cs typeface="Arial"/>
              </a:rPr>
              <a:t>System creates the axes based on the report grouping</a:t>
            </a:r>
          </a:p>
          <a:p>
            <a:endParaRPr lang="en-US">
              <a:cs typeface="Arial"/>
            </a:endParaRPr>
          </a:p>
          <a:p>
            <a:endParaRPr lang="en-US">
              <a:cs typeface="Arial"/>
            </a:endParaRPr>
          </a:p>
          <a:p>
            <a:endParaRPr lang="en-US">
              <a:cs typeface="Arial"/>
            </a:endParaRPr>
          </a:p>
          <a:p>
            <a:endParaRPr lang="en-US">
              <a:cs typeface="Arial"/>
            </a:endParaRPr>
          </a:p>
          <a:p>
            <a:endParaRPr lang="en-US">
              <a:cs typeface="Arial"/>
            </a:endParaRPr>
          </a:p>
          <a:p>
            <a:endParaRPr lang="en-US">
              <a:cs typeface="Arial"/>
            </a:endParaRPr>
          </a:p>
          <a:p>
            <a:endParaRPr lang="en-US">
              <a:cs typeface="Arial"/>
            </a:endParaRPr>
          </a:p>
          <a:p>
            <a:endParaRPr lang="en-US">
              <a:cs typeface="Arial"/>
            </a:endParaRPr>
          </a:p>
          <a:p>
            <a:endParaRPr lang="en-US">
              <a:cs typeface="Arial"/>
            </a:endParaRPr>
          </a:p>
          <a:p>
            <a:r>
              <a:rPr lang="en-US">
                <a:cs typeface="Arial"/>
              </a:rPr>
              <a:t>You can add a Title, Footer or change the Axes, Visualization, Display and sort etc., in the Add Widget</a:t>
            </a:r>
          </a:p>
          <a:p>
            <a:r>
              <a:rPr lang="en-US">
                <a:cs typeface="Arial"/>
              </a:rPr>
              <a:t>Once the Widget is ready, click on </a:t>
            </a:r>
            <a:r>
              <a:rPr lang="en-US" b="1">
                <a:cs typeface="Arial"/>
              </a:rPr>
              <a:t>Add</a:t>
            </a:r>
            <a:br>
              <a:rPr lang="en-US" b="1">
                <a:cs typeface="Arial"/>
              </a:rPr>
            </a:br>
            <a:r>
              <a:rPr lang="en-US">
                <a:cs typeface="Arial"/>
              </a:rPr>
              <a:t>(</a:t>
            </a:r>
            <a:r>
              <a:rPr lang="en-US" i="1">
                <a:cs typeface="Arial"/>
              </a:rPr>
              <a:t>A dashboard can have a maximum of 20 Widgets)</a:t>
            </a:r>
          </a:p>
          <a:p>
            <a:r>
              <a:rPr lang="en-US">
                <a:cs typeface="Arial"/>
              </a:rPr>
              <a:t>Click </a:t>
            </a:r>
            <a:r>
              <a:rPr lang="en-US" b="1">
                <a:cs typeface="Arial"/>
              </a:rPr>
              <a:t>Save</a:t>
            </a:r>
          </a:p>
          <a:p>
            <a:endParaRPr lang="en-US">
              <a:cs typeface="Arial"/>
            </a:endParaRPr>
          </a:p>
          <a:p>
            <a:endParaRPr lang="en-US">
              <a:cs typeface="Arial"/>
            </a:endParaRPr>
          </a:p>
          <a:p>
            <a:endParaRPr lang="en-US"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33B4E3-FB58-C410-34DB-6F37C1382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" y="807508"/>
            <a:ext cx="4238625" cy="438150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F74F1F0E-4D2D-63B3-2433-8CD8F9308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6" y="1849438"/>
            <a:ext cx="3687234" cy="316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5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0D22D8-1327-8DAA-3ED0-B89D1762FF0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lIns="91440" tIns="45720" rIns="91440" bIns="45720" anchor="t"/>
          <a:lstStyle/>
          <a:p>
            <a:r>
              <a:rPr lang="en-US"/>
              <a:t>Customize the data displayed, focusing on specific time periods, regions, or other criteria.</a:t>
            </a:r>
            <a:endParaRPr lang="en-US">
              <a:cs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B865A2-2538-B4EE-A5AB-59DCA7174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 anchorCtr="0"/>
          <a:lstStyle/>
          <a:p>
            <a:r>
              <a:rPr lang="en-US">
                <a:cs typeface="Arial"/>
              </a:rPr>
              <a:t>Filters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EC4133-B62C-DE25-D388-4BEC115800D3}"/>
              </a:ext>
            </a:extLst>
          </p:cNvPr>
          <p:cNvSpPr txBox="1"/>
          <p:nvPr/>
        </p:nvSpPr>
        <p:spPr>
          <a:xfrm>
            <a:off x="383310" y="1491673"/>
            <a:ext cx="11587017" cy="48218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1600">
                <a:solidFill>
                  <a:srgbClr val="2B3A42"/>
                </a:solidFill>
                <a:cs typeface="Arial"/>
              </a:rPr>
              <a:t>Click on the </a:t>
            </a:r>
            <a:r>
              <a:rPr lang="en-US" sz="1600" b="1">
                <a:solidFill>
                  <a:srgbClr val="2B3A42"/>
                </a:solidFill>
                <a:cs typeface="Arial"/>
              </a:rPr>
              <a:t>Dashboard</a:t>
            </a:r>
            <a:r>
              <a:rPr lang="en-US" sz="1600">
                <a:solidFill>
                  <a:srgbClr val="2B3A42"/>
                </a:solidFill>
                <a:cs typeface="Arial"/>
              </a:rPr>
              <a:t> where you need to add the filter</a:t>
            </a: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1600"/>
              <a:t>In the top-right corner, select </a:t>
            </a:r>
            <a:r>
              <a:rPr lang="en-US" sz="1600" b="1"/>
              <a:t>Edit</a:t>
            </a:r>
            <a:r>
              <a:rPr lang="en-US" sz="1600"/>
              <a:t> and then click on </a:t>
            </a:r>
            <a:r>
              <a:rPr lang="en-US" sz="1600" b="1"/>
              <a:t>+ Filter</a:t>
            </a:r>
            <a:endParaRPr lang="en-US" sz="1600"/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1600"/>
              <a:t>Choose the </a:t>
            </a:r>
            <a:r>
              <a:rPr lang="en-US" sz="1600" b="1"/>
              <a:t>Field</a:t>
            </a:r>
            <a:r>
              <a:rPr lang="en-US" sz="1600"/>
              <a:t> you’d like to filter by</a:t>
            </a: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1600"/>
              <a:t>Add a </a:t>
            </a:r>
            <a:r>
              <a:rPr lang="en-US" sz="1600" b="1"/>
              <a:t>Display Name </a:t>
            </a:r>
            <a:r>
              <a:rPr lang="en-US" sz="1600"/>
              <a:t>to the new filter to easily identify it later</a:t>
            </a: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1600">
                <a:solidFill>
                  <a:srgbClr val="2B3A42"/>
                </a:solidFill>
                <a:cs typeface="Arial"/>
              </a:rPr>
              <a:t>Click </a:t>
            </a:r>
            <a:r>
              <a:rPr lang="en-US" sz="1600" b="1">
                <a:solidFill>
                  <a:srgbClr val="2B3A42"/>
                </a:solidFill>
                <a:cs typeface="Arial"/>
              </a:rPr>
              <a:t>New Filter Value</a:t>
            </a:r>
            <a:br>
              <a:rPr lang="en-US" sz="1600">
                <a:solidFill>
                  <a:srgbClr val="2B3A42"/>
                </a:solidFill>
                <a:cs typeface="Arial"/>
              </a:rPr>
            </a:br>
            <a:r>
              <a:rPr lang="en-US" sz="1600">
                <a:solidFill>
                  <a:srgbClr val="2B3A42"/>
                </a:solidFill>
                <a:cs typeface="Arial"/>
              </a:rPr>
              <a:t>Choose an Operator (e.g., equals, contains, greater than).</a:t>
            </a:r>
            <a:br>
              <a:rPr lang="en-US" sz="1600">
                <a:solidFill>
                  <a:srgbClr val="2B3A42"/>
                </a:solidFill>
                <a:cs typeface="Arial"/>
              </a:rPr>
            </a:br>
            <a:r>
              <a:rPr lang="en-US" sz="1600">
                <a:solidFill>
                  <a:srgbClr val="2B3A42"/>
                </a:solidFill>
                <a:cs typeface="Arial"/>
              </a:rPr>
              <a:t>Enter/select the desired value(s).</a:t>
            </a:r>
            <a:br>
              <a:rPr lang="en-US" sz="1600">
                <a:solidFill>
                  <a:srgbClr val="2B3A42"/>
                </a:solidFill>
                <a:cs typeface="Arial"/>
              </a:rPr>
            </a:br>
            <a:r>
              <a:rPr lang="en-US" sz="1600" i="1">
                <a:solidFill>
                  <a:srgbClr val="2B3A42"/>
                </a:solidFill>
                <a:cs typeface="Arial"/>
              </a:rPr>
              <a:t>If you need multiple values, separate them with a comma.</a:t>
            </a: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1600"/>
              <a:t>Select </a:t>
            </a:r>
            <a:r>
              <a:rPr lang="en-US" sz="1600" b="1"/>
              <a:t>Apply</a:t>
            </a:r>
            <a:r>
              <a:rPr lang="en-US" sz="1600"/>
              <a:t> to activate the filter.</a:t>
            </a: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1600"/>
              <a:t>When you're done editing, select </a:t>
            </a:r>
            <a:r>
              <a:rPr lang="en-US" sz="1600" b="1"/>
              <a:t>Save</a:t>
            </a:r>
            <a:r>
              <a:rPr lang="en-US" sz="1600"/>
              <a:t> and then </a:t>
            </a:r>
            <a:r>
              <a:rPr lang="en-US" sz="1600" b="1"/>
              <a:t>Done</a:t>
            </a: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endParaRPr lang="en-US" sz="1600"/>
          </a:p>
          <a:p>
            <a:pPr>
              <a:spcBef>
                <a:spcPts val="1000"/>
              </a:spcBef>
            </a:pPr>
            <a:r>
              <a:rPr lang="en-US" sz="1600">
                <a:solidFill>
                  <a:srgbClr val="2B3A42"/>
                </a:solidFill>
                <a:cs typeface="Arial"/>
              </a:rPr>
              <a:t>Important Notes: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2B3A42"/>
                </a:solidFill>
                <a:cs typeface="Arial"/>
              </a:rPr>
              <a:t>Each dashboard can have up to 5 filters.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2B3A42"/>
                </a:solidFill>
                <a:cs typeface="Arial"/>
              </a:rPr>
              <a:t>Each filter can have up to 50 Dashboard Filter Options.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3B41FAF-2AC4-32ED-8F9B-6C753189C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3424" y="1503257"/>
            <a:ext cx="5219830" cy="413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12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8C7F955-864F-84D1-7809-4883A6D4D621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191135" y="1675599"/>
            <a:ext cx="5532119" cy="4581144"/>
          </a:xfrm>
          <a:ln>
            <a:solidFill>
              <a:schemeClr val="accent1"/>
            </a:solidFill>
          </a:ln>
        </p:spPr>
        <p:txBody>
          <a:bodyPr anchor="ctr"/>
          <a:lstStyle/>
          <a:p>
            <a:pPr marL="53975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200" b="1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 Conversion Dashboard:</a:t>
            </a:r>
          </a:p>
          <a:p>
            <a:pPr marL="400050" indent="-173038">
              <a:spcBef>
                <a:spcPts val="0"/>
              </a:spcBef>
              <a:spcAft>
                <a:spcPts val="600"/>
              </a:spcAft>
            </a:pPr>
            <a:r>
              <a:rPr lang="en-GB" sz="1200" b="1" i="0" u="none" strike="noStrike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Conversion Funnel</a:t>
            </a:r>
            <a:r>
              <a:rPr lang="en-GB" sz="1200" b="0" i="0" u="none" strike="noStrike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Visual representation of lead conversion stages.</a:t>
            </a:r>
            <a:endParaRPr lang="en-GB" sz="1200" b="0" i="0" u="none" strike="noStrike">
              <a:solidFill>
                <a:srgbClr val="21212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173038">
              <a:spcBef>
                <a:spcPts val="0"/>
              </a:spcBef>
              <a:spcAft>
                <a:spcPts val="600"/>
              </a:spcAft>
            </a:pPr>
            <a:r>
              <a:rPr lang="en-GB" sz="1200" b="1" i="0" u="none" strike="noStrike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Top Performing Lead Sources</a:t>
            </a:r>
            <a:r>
              <a:rPr lang="en-GB" sz="1200" b="0" i="0" u="none" strike="noStrike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Highlights sources with the highest conversion rates.</a:t>
            </a:r>
            <a:endParaRPr lang="en-GB" sz="1200" b="0" i="0" u="none" strike="noStrike">
              <a:solidFill>
                <a:srgbClr val="21212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173038">
              <a:spcBef>
                <a:spcPts val="0"/>
              </a:spcBef>
              <a:spcAft>
                <a:spcPts val="600"/>
              </a:spcAft>
            </a:pPr>
            <a:r>
              <a:rPr lang="en-GB" sz="1200" b="1" i="0" u="none" strike="noStrike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Conversion Rate Over Time</a:t>
            </a:r>
            <a:r>
              <a:rPr lang="en-GB" sz="1200" b="0" i="0" u="none" strike="noStrike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Tracks conversion rate trends over the year</a:t>
            </a:r>
            <a:endParaRPr lang="en-GB" sz="1200" b="0" i="0" u="none" strike="noStrike">
              <a:solidFill>
                <a:srgbClr val="21212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975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200" b="1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Pipeline Management Dashboard:</a:t>
            </a:r>
          </a:p>
          <a:p>
            <a:pPr marL="400050" indent="-173038">
              <a:spcBef>
                <a:spcPts val="0"/>
              </a:spcBef>
              <a:spcAft>
                <a:spcPts val="600"/>
              </a:spcAft>
            </a:pPr>
            <a:r>
              <a:rPr lang="en-GB" sz="1200" b="1" i="0" u="none" strike="noStrike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Pipeline Health</a:t>
            </a:r>
            <a:r>
              <a:rPr lang="en-GB" sz="1200" b="0" i="0" u="none" strike="noStrike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Overview of the pipeline's current state.</a:t>
            </a:r>
            <a:endParaRPr lang="en-GB" sz="1200" b="0" i="0" u="none" strike="noStrike">
              <a:solidFill>
                <a:srgbClr val="21212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173038">
              <a:spcBef>
                <a:spcPts val="0"/>
              </a:spcBef>
              <a:spcAft>
                <a:spcPts val="600"/>
              </a:spcAft>
            </a:pPr>
            <a:r>
              <a:rPr lang="en-GB" sz="1200" b="1" i="0" u="none" strike="noStrike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Stage Distribution</a:t>
            </a:r>
            <a:r>
              <a:rPr lang="en-GB" sz="1200" b="0" i="0" u="none" strike="noStrike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Breakdown of opportunities by stage.</a:t>
            </a:r>
            <a:endParaRPr lang="en-GB" sz="1200" b="0" i="0" u="none" strike="noStrike">
              <a:solidFill>
                <a:srgbClr val="21212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173038">
              <a:spcBef>
                <a:spcPts val="0"/>
              </a:spcBef>
              <a:spcAft>
                <a:spcPts val="600"/>
              </a:spcAft>
            </a:pPr>
            <a:r>
              <a:rPr lang="en-GB" sz="1200" b="1" i="0" u="none" strike="noStrike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Forecast vs. Actuals</a:t>
            </a:r>
            <a:r>
              <a:rPr lang="en-GB" sz="1200" b="0" i="0" u="none" strike="noStrike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Compares forecasted revenue to actual closed deals</a:t>
            </a:r>
            <a:endParaRPr lang="en-GB" sz="1200" b="0" i="0" u="none" strike="noStrike">
              <a:solidFill>
                <a:srgbClr val="21212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975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200" b="1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 Engagement Dashboard:</a:t>
            </a:r>
          </a:p>
          <a:p>
            <a:pPr marL="400050" indent="-173038">
              <a:spcBef>
                <a:spcPts val="0"/>
              </a:spcBef>
              <a:spcAft>
                <a:spcPts val="600"/>
              </a:spcAft>
            </a:pPr>
            <a:r>
              <a:rPr lang="en-GB" sz="1200" b="1" i="0" u="none" strike="noStrike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Activity Heatmap</a:t>
            </a:r>
            <a:r>
              <a:rPr lang="en-GB" sz="1200" b="0" i="0" u="none" strike="noStrike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Visualizes peak times for lead engagement.</a:t>
            </a:r>
            <a:endParaRPr lang="en-GB" sz="1200" b="0" i="0" u="none" strike="noStrike">
              <a:solidFill>
                <a:srgbClr val="21212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173038">
              <a:spcBef>
                <a:spcPts val="0"/>
              </a:spcBef>
              <a:spcAft>
                <a:spcPts val="600"/>
              </a:spcAft>
            </a:pPr>
            <a:r>
              <a:rPr lang="en-GB" sz="1200" b="1" i="0" u="none" strike="noStrike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Response Time Metrics</a:t>
            </a:r>
            <a:r>
              <a:rPr lang="en-GB" sz="1200" b="0" i="0" u="none" strike="noStrike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Shows average response times and trends.</a:t>
            </a:r>
            <a:endParaRPr lang="en-GB" sz="1200" b="0" i="0" u="none" strike="noStrike">
              <a:solidFill>
                <a:srgbClr val="21212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173038">
              <a:spcBef>
                <a:spcPts val="0"/>
              </a:spcBef>
              <a:spcAft>
                <a:spcPts val="600"/>
              </a:spcAft>
            </a:pPr>
            <a:r>
              <a:rPr lang="en-GB" sz="1200" b="1" i="0" u="none" strike="noStrike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Engagement Leaderboard</a:t>
            </a:r>
            <a:r>
              <a:rPr lang="en-GB" sz="1200" b="0" i="0" u="none" strike="noStrike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Ranks team members based on engagement activities</a:t>
            </a:r>
            <a:endParaRPr lang="en-GB" sz="1200" b="0" i="0" u="none" strike="noStrike">
              <a:solidFill>
                <a:srgbClr val="21212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3AA05AB-F461-2A9B-3722-9D6CDE4966B3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84694" y="1675599"/>
            <a:ext cx="5532119" cy="4577857"/>
          </a:xfrm>
          <a:ln>
            <a:solidFill>
              <a:srgbClr val="005587"/>
            </a:solidFill>
          </a:ln>
        </p:spPr>
        <p:txBody>
          <a:bodyPr anchor="ctr"/>
          <a:lstStyle/>
          <a:p>
            <a:pPr marL="53975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200" b="1" i="0" strike="noStrike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Lead Conversion Report</a:t>
            </a:r>
            <a:r>
              <a:rPr lang="en-GB" sz="1200" b="0" i="0" strike="noStrike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sz="1200" b="0" i="0" strike="noStrike">
              <a:solidFill>
                <a:srgbClr val="21212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173038">
              <a:spcBef>
                <a:spcPts val="0"/>
              </a:spcBef>
              <a:spcAft>
                <a:spcPts val="600"/>
              </a:spcAft>
            </a:pPr>
            <a:r>
              <a:rPr lang="en-GB" sz="1200" b="1" i="0" u="none" strike="noStrike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Lead Conversion Rate</a:t>
            </a:r>
            <a:r>
              <a:rPr lang="en-GB" sz="1200" b="0" i="0" u="none" strike="noStrike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Shows the percentage of leads converted to opportunities.</a:t>
            </a:r>
            <a:endParaRPr lang="en-GB" sz="1200" b="0" i="0" u="none" strike="noStrike">
              <a:solidFill>
                <a:srgbClr val="21212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173038">
              <a:spcBef>
                <a:spcPts val="0"/>
              </a:spcBef>
              <a:spcAft>
                <a:spcPts val="600"/>
              </a:spcAft>
            </a:pPr>
            <a:r>
              <a:rPr lang="en-GB" sz="1200" b="1" i="0" u="none" strike="noStrike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Conversion by Lead Source</a:t>
            </a:r>
            <a:r>
              <a:rPr lang="en-GB" sz="1200" b="0" i="0" u="none" strike="noStrike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Identifies which sources are most effective.</a:t>
            </a:r>
            <a:endParaRPr lang="en-GB" sz="1200" b="0" i="0" u="none" strike="noStrike">
              <a:solidFill>
                <a:srgbClr val="21212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173038">
              <a:spcBef>
                <a:spcPts val="0"/>
              </a:spcBef>
              <a:spcAft>
                <a:spcPts val="600"/>
              </a:spcAft>
            </a:pPr>
            <a:r>
              <a:rPr lang="en-GB" sz="1200" b="1" i="0" u="none" strike="noStrike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Average Time to Convert</a:t>
            </a:r>
            <a:r>
              <a:rPr lang="en-GB" sz="1200" b="0" i="0" u="none" strike="noStrike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Measures the average time taken to convert leads</a:t>
            </a:r>
            <a:endParaRPr lang="en-GB" sz="1200" b="0" i="0" u="none" strike="noStrike">
              <a:solidFill>
                <a:srgbClr val="21212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975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200" b="1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Pipeline Management Report:</a:t>
            </a:r>
          </a:p>
          <a:p>
            <a:pPr marL="400050" indent="-173038">
              <a:spcBef>
                <a:spcPts val="0"/>
              </a:spcBef>
              <a:spcAft>
                <a:spcPts val="600"/>
              </a:spcAft>
            </a:pPr>
            <a:r>
              <a:rPr lang="en-GB" sz="1200" b="1" i="0" u="none" strike="noStrike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Pipeline by Stage</a:t>
            </a:r>
            <a:r>
              <a:rPr lang="en-GB" sz="1200" b="0" i="0" u="none" strike="noStrike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Visualizes the number of opportunities at each stage.</a:t>
            </a:r>
            <a:endParaRPr lang="en-GB" sz="1200" b="0" i="0" u="none" strike="noStrike">
              <a:solidFill>
                <a:srgbClr val="21212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173038">
              <a:spcBef>
                <a:spcPts val="0"/>
              </a:spcBef>
              <a:spcAft>
                <a:spcPts val="600"/>
              </a:spcAft>
            </a:pPr>
            <a:r>
              <a:rPr lang="en-GB" sz="1200" b="1" i="0" u="none" strike="noStrike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Pipeline Value</a:t>
            </a:r>
            <a:r>
              <a:rPr lang="en-GB" sz="1200" b="0" i="0" u="none" strike="noStrike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Displays the total potential value of the pipeline.</a:t>
            </a:r>
            <a:endParaRPr lang="en-GB" sz="1200" b="0" i="0" u="none" strike="noStrike">
              <a:solidFill>
                <a:srgbClr val="21212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173038">
              <a:spcBef>
                <a:spcPts val="0"/>
              </a:spcBef>
              <a:spcAft>
                <a:spcPts val="600"/>
              </a:spcAft>
            </a:pPr>
            <a:r>
              <a:rPr lang="en-GB" sz="1200" b="1" i="0" u="none" strike="noStrike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Win/Loss Analysis</a:t>
            </a:r>
            <a:r>
              <a:rPr lang="en-GB" sz="1200" b="0" i="0" u="none" strike="noStrike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Compares won vs. lost opportunities to identify trends</a:t>
            </a:r>
            <a:endParaRPr lang="en-GB" sz="1200" b="0" i="0" u="none" strike="noStrike">
              <a:solidFill>
                <a:srgbClr val="21212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975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200" b="1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 Engagement Report:</a:t>
            </a:r>
          </a:p>
          <a:p>
            <a:pPr marL="400050" indent="-173038">
              <a:spcBef>
                <a:spcPts val="0"/>
              </a:spcBef>
              <a:spcAft>
                <a:spcPts val="600"/>
              </a:spcAft>
            </a:pPr>
            <a:r>
              <a:rPr lang="en-GB" sz="1200" b="1" i="0" u="none" strike="noStrike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Lead Activity</a:t>
            </a:r>
            <a:r>
              <a:rPr lang="en-GB" sz="1200" b="0" i="0" u="none" strike="noStrike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Tracks interactions with leads (calls, emails, meetings).</a:t>
            </a:r>
            <a:endParaRPr lang="en-GB" sz="1200" b="0" i="0" u="none" strike="noStrike">
              <a:solidFill>
                <a:srgbClr val="21212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173038">
              <a:spcBef>
                <a:spcPts val="0"/>
              </a:spcBef>
              <a:spcAft>
                <a:spcPts val="600"/>
              </a:spcAft>
            </a:pPr>
            <a:r>
              <a:rPr lang="en-GB" sz="1200" b="1" i="0" u="none" strike="noStrike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Lead Response Time</a:t>
            </a:r>
            <a:r>
              <a:rPr lang="en-GB" sz="1200" b="0" i="0" u="none" strike="noStrike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Measures the average time taken to respond to new leads.</a:t>
            </a:r>
            <a:endParaRPr lang="en-GB" sz="1200" b="0" i="0" u="none" strike="noStrike">
              <a:solidFill>
                <a:srgbClr val="21212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173038">
              <a:spcBef>
                <a:spcPts val="0"/>
              </a:spcBef>
              <a:spcAft>
                <a:spcPts val="600"/>
              </a:spcAft>
            </a:pPr>
            <a:r>
              <a:rPr lang="en-GB" sz="1200" b="1" i="0" u="none" strike="noStrike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Engagement Score</a:t>
            </a:r>
            <a:r>
              <a:rPr lang="en-GB" sz="1200" b="0" i="0" u="none" strike="noStrike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Aggregates engagement metrics to score leads</a:t>
            </a:r>
            <a:endParaRPr lang="en-GB" sz="1200" b="0" i="0" u="none" strike="noStrike">
              <a:solidFill>
                <a:srgbClr val="21212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7D06FA-6454-5788-8D4E-040269078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Reports and Dashboards at the Year-End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68CF81-8DA7-AFBC-E594-6B1515BFE6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3B4056-BA4B-A5E4-CE51-D216DA7BF693}"/>
              </a:ext>
            </a:extLst>
          </p:cNvPr>
          <p:cNvSpPr txBox="1"/>
          <p:nvPr/>
        </p:nvSpPr>
        <p:spPr>
          <a:xfrm>
            <a:off x="384694" y="1198892"/>
            <a:ext cx="26234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</a:pPr>
            <a:r>
              <a:rPr lang="en-GB" sz="1800" b="1" i="0" u="none" strike="noStrike">
                <a:solidFill>
                  <a:srgbClr val="00558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Reports (2024)</a:t>
            </a:r>
            <a:endParaRPr lang="en-GB" sz="1800" b="0" i="0" u="none" strike="noStrike">
              <a:solidFill>
                <a:srgbClr val="005587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950D9E-88F5-3CB0-3801-C8DAB3A20BFB}"/>
              </a:ext>
            </a:extLst>
          </p:cNvPr>
          <p:cNvSpPr txBox="1"/>
          <p:nvPr/>
        </p:nvSpPr>
        <p:spPr>
          <a:xfrm>
            <a:off x="6096000" y="1193845"/>
            <a:ext cx="26234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</a:pPr>
            <a:r>
              <a:rPr lang="en-GB" sz="1800" b="1" i="0" u="none" strike="noStrike">
                <a:solidFill>
                  <a:srgbClr val="00A3E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Dashboards (2024)</a:t>
            </a:r>
            <a:endParaRPr lang="en-GB" sz="1800" b="0" i="0" u="none" strike="noStrike">
              <a:solidFill>
                <a:srgbClr val="00A3E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30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IQVIA_V2.0.0">
  <a:themeElements>
    <a:clrScheme name="IQVIA Master Brand">
      <a:dk1>
        <a:srgbClr val="2B3A42"/>
      </a:dk1>
      <a:lt1>
        <a:srgbClr val="FFFFFF"/>
      </a:lt1>
      <a:dk2>
        <a:srgbClr val="606B71"/>
      </a:dk2>
      <a:lt2>
        <a:srgbClr val="F3F3F3"/>
      </a:lt2>
      <a:accent1>
        <a:srgbClr val="00A3E0"/>
      </a:accent1>
      <a:accent2>
        <a:srgbClr val="005587"/>
      </a:accent2>
      <a:accent3>
        <a:srgbClr val="43B02A"/>
      </a:accent3>
      <a:accent4>
        <a:srgbClr val="027123"/>
      </a:accent4>
      <a:accent5>
        <a:srgbClr val="00BFB3"/>
      </a:accent5>
      <a:accent6>
        <a:srgbClr val="F0B323"/>
      </a:accent6>
      <a:hlink>
        <a:srgbClr val="00A3E0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t" anchorCtr="0"/>
      <a:lstStyle>
        <a:defPPr algn="l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QVIA Institute PowerPoint Template-v2.0.1.potx" id="{638123C5-577D-4406-B527-D8F890DFF2EA}" vid="{14770E37-B516-4023-8AB8-5A650425DE78}"/>
    </a:ext>
  </a:extLst>
</a:theme>
</file>

<file path=ppt/theme/theme2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41A8027A94C54E8B871968FAA6C492" ma:contentTypeVersion="16" ma:contentTypeDescription="Create a new document." ma:contentTypeScope="" ma:versionID="462aaf31dcdf522561c146be05b251f4">
  <xsd:schema xmlns:xsd="http://www.w3.org/2001/XMLSchema" xmlns:xs="http://www.w3.org/2001/XMLSchema" xmlns:p="http://schemas.microsoft.com/office/2006/metadata/properties" xmlns:ns2="a3d99252-4236-4875-9705-b79300e2d557" xmlns:ns3="1c9b69b2-596d-4757-b9cd-cd8972304baa" targetNamespace="http://schemas.microsoft.com/office/2006/metadata/properties" ma:root="true" ma:fieldsID="9e6ee6a28acd404001292acf7e11d403" ns2:_="" ns3:_="">
    <xsd:import namespace="a3d99252-4236-4875-9705-b79300e2d557"/>
    <xsd:import namespace="1c9b69b2-596d-4757-b9cd-cd8972304b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DocTag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d99252-4236-4875-9705-b79300e2d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68784c8-5187-4d12-af89-ac967a8112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DocTags" ma:index="20" nillable="true" ma:displayName="MediaServiceDocTags" ma:hidden="true" ma:internalName="MediaServiceDocTag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9b69b2-596d-4757-b9cd-cd8972304ba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d67e752f-aa54-418c-a827-14a947def056}" ma:internalName="TaxCatchAll" ma:showField="CatchAllData" ma:web="1c9b69b2-596d-4757-b9cd-cd8972304b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c9b69b2-596d-4757-b9cd-cd8972304baa">
      <UserInfo>
        <DisplayName>Brennan, Garrett</DisplayName>
        <AccountId>59029</AccountId>
        <AccountType/>
      </UserInfo>
      <UserInfo>
        <DisplayName>Punzel, Natalie</DisplayName>
        <AccountId>64092</AccountId>
        <AccountType/>
      </UserInfo>
      <UserInfo>
        <DisplayName>Powell, Kristen</DisplayName>
        <AccountId>1208</AccountId>
        <AccountType/>
      </UserInfo>
      <UserInfo>
        <DisplayName>Cuff, Phil</DisplayName>
        <AccountId>9565</AccountId>
        <AccountType/>
      </UserInfo>
      <UserInfo>
        <DisplayName>LeBouef, David</DisplayName>
        <AccountId>87</AccountId>
        <AccountType/>
      </UserInfo>
    </SharedWithUsers>
    <lcf76f155ced4ddcb4097134ff3c332f xmlns="a3d99252-4236-4875-9705-b79300e2d557">
      <Terms xmlns="http://schemas.microsoft.com/office/infopath/2007/PartnerControls"/>
    </lcf76f155ced4ddcb4097134ff3c332f>
    <TaxCatchAll xmlns="1c9b69b2-596d-4757-b9cd-cd8972304ba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5704BE-8B9D-47D2-8F8F-973105698780}">
  <ds:schemaRefs>
    <ds:schemaRef ds:uri="1c9b69b2-596d-4757-b9cd-cd8972304baa"/>
    <ds:schemaRef ds:uri="a3d99252-4236-4875-9705-b79300e2d55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99FA36F-FEF7-49E4-9BD0-84D52479AC86}">
  <ds:schemaRefs>
    <ds:schemaRef ds:uri="1c9b69b2-596d-4757-b9cd-cd8972304baa"/>
    <ds:schemaRef ds:uri="http://purl.org/dc/terms/"/>
    <ds:schemaRef ds:uri="http://www.w3.org/XML/1998/namespace"/>
    <ds:schemaRef ds:uri="http://purl.org/dc/elements/1.1/"/>
    <ds:schemaRef ds:uri="a3d99252-4236-4875-9705-b79300e2d5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8BAB4F1-BB1C-4DC6-836C-36A209D0BA9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989ece0-f90e-40bf-9c79-1a7beccdb861}" enabled="0" method="" siteId="{5989ece0-f90e-40bf-9c79-1a7beccdb86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994</Words>
  <Application>Microsoft Office PowerPoint</Application>
  <PresentationFormat>Widescreen</PresentationFormat>
  <Paragraphs>115</Paragraphs>
  <Slides>12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Narrow</vt:lpstr>
      <vt:lpstr>Georgia</vt:lpstr>
      <vt:lpstr>System Font Regular</vt:lpstr>
      <vt:lpstr>Wingdings</vt:lpstr>
      <vt:lpstr>IQVIA_V2.0.0</vt:lpstr>
      <vt:lpstr>think-cell Slide</vt:lpstr>
      <vt:lpstr>Inside Sales Mastery Series</vt:lpstr>
      <vt:lpstr>Welcome to Inside Sales Mastery Series</vt:lpstr>
      <vt:lpstr>Table of Contents</vt:lpstr>
      <vt:lpstr>Introduction</vt:lpstr>
      <vt:lpstr>Benefits</vt:lpstr>
      <vt:lpstr>Dashboard Creation</vt:lpstr>
      <vt:lpstr>PowerPoint Presentation</vt:lpstr>
      <vt:lpstr>Filters</vt:lpstr>
      <vt:lpstr>Reports and Dashboards at the Year-End</vt:lpstr>
      <vt:lpstr>Resources</vt:lpstr>
      <vt:lpstr>Open Q&amp;A/Discussion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Automation &amp; Operations</dc:title>
  <dc:creator>Cuff, Phil</dc:creator>
  <cp:lastModifiedBy>Cuff, Phil</cp:lastModifiedBy>
  <cp:revision>2</cp:revision>
  <cp:lastPrinted>1601-01-01T00:00:00Z</cp:lastPrinted>
  <dcterms:created xsi:type="dcterms:W3CDTF">2021-05-11T09:38:04Z</dcterms:created>
  <dcterms:modified xsi:type="dcterms:W3CDTF">2024-12-19T15:04:01Z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0x0101007741A8027A94C54E8B871968FAA6C492</vt:lpwstr>
  </property>
  <property fmtid="{D5CDD505-2E9C-101B-9397-08002B2CF9AE}" pid="3" name="MediaServiceImageTags">
    <vt:lpwstr/>
  </property>
</Properties>
</file>